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301" r:id="rId11"/>
    <p:sldId id="293" r:id="rId12"/>
    <p:sldId id="294" r:id="rId13"/>
    <p:sldId id="298" r:id="rId14"/>
    <p:sldId id="271" r:id="rId15"/>
    <p:sldId id="277" r:id="rId16"/>
    <p:sldId id="272" r:id="rId17"/>
    <p:sldId id="299" r:id="rId18"/>
    <p:sldId id="300" r:id="rId19"/>
    <p:sldId id="278" r:id="rId20"/>
    <p:sldId id="274" r:id="rId21"/>
    <p:sldId id="282" r:id="rId22"/>
    <p:sldId id="279" r:id="rId23"/>
    <p:sldId id="275" r:id="rId24"/>
    <p:sldId id="276" r:id="rId25"/>
    <p:sldId id="303" r:id="rId26"/>
    <p:sldId id="302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C1D"/>
    <a:srgbClr val="BA1A0A"/>
    <a:srgbClr val="720101"/>
    <a:srgbClr val="C74243"/>
    <a:srgbClr val="C71B1B"/>
    <a:srgbClr val="B91E1E"/>
    <a:srgbClr val="1E242A"/>
    <a:srgbClr val="00944C"/>
    <a:srgbClr val="FFA734"/>
    <a:srgbClr val="0044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>
        <p:scale>
          <a:sx n="100" d="100"/>
          <a:sy n="100" d="100"/>
        </p:scale>
        <p:origin x="59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832A7-BA6B-4F7F-9D76-643F65E7B3F4}" type="datetimeFigureOut">
              <a:rPr lang="fr-FR" smtClean="0"/>
              <a:t>01/03/2023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68373-74F6-4517-97ED-11B1EF6317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60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60BCEFD2-7A26-2488-4BF7-1CF505DE3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-936"/>
          <a:stretch/>
        </p:blipFill>
        <p:spPr>
          <a:xfrm>
            <a:off x="-1854762" y="-96716"/>
            <a:ext cx="16551275" cy="7444670"/>
          </a:xfrm>
          <a:prstGeom prst="rect">
            <a:avLst/>
          </a:prstGeom>
        </p:spPr>
      </p:pic>
      <p:sp>
        <p:nvSpPr>
          <p:cNvPr id="8" name="Oval 6">
            <a:extLst>
              <a:ext uri="{FF2B5EF4-FFF2-40B4-BE49-F238E27FC236}">
                <a16:creationId xmlns:a16="http://schemas.microsoft.com/office/drawing/2014/main" id="{DF9B5750-B025-8325-C43D-C8CDDC271736}"/>
              </a:ext>
            </a:extLst>
          </p:cNvPr>
          <p:cNvSpPr/>
          <p:nvPr userDrawn="1"/>
        </p:nvSpPr>
        <p:spPr>
          <a:xfrm>
            <a:off x="2985576" y="-174860"/>
            <a:ext cx="6100193" cy="6100193"/>
          </a:xfrm>
          <a:prstGeom prst="ellipse">
            <a:avLst/>
          </a:prstGeom>
          <a:solidFill>
            <a:schemeClr val="tx1">
              <a:lumMod val="95000"/>
              <a:lumOff val="5000"/>
              <a:alpha val="1000"/>
            </a:schemeClr>
          </a:solidFill>
          <a:ln>
            <a:noFill/>
          </a:ln>
          <a:effectLst>
            <a:glow rad="1079500">
              <a:schemeClr val="accent1">
                <a:lumMod val="20000"/>
                <a:lumOff val="80000"/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0E675E-822A-8658-00CF-7B666F000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0982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ELEGANT TYPEWRITER" panose="020005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C84A1B-2230-9D91-F312-B4C9D33F4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243B6A-4267-8492-F416-DB489B96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521D76-1577-4127-A47F-2A482647F53F}" type="datetime1">
              <a:rPr lang="fr-FR" smtClean="0"/>
              <a:t>01/03/2023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392F40-E3EE-2B42-9E85-6C481139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431075-B31A-DC2A-960D-7814F3CA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DED8ED-1AF9-38A7-E27A-2EE49D489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890498" y="-302331"/>
            <a:ext cx="3578227" cy="7797221"/>
          </a:xfrm>
          <a:prstGeom prst="rect">
            <a:avLst/>
          </a:prstGeom>
        </p:spPr>
      </p:pic>
      <p:pic>
        <p:nvPicPr>
          <p:cNvPr id="10" name="Picture 10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9C87794-A8E5-2AA7-7C11-DD8701B125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690707" y="-469611"/>
            <a:ext cx="3578227" cy="7797221"/>
          </a:xfrm>
          <a:prstGeom prst="rect">
            <a:avLst/>
          </a:prstGeom>
        </p:spPr>
      </p:pic>
      <p:pic>
        <p:nvPicPr>
          <p:cNvPr id="11" name="Picture 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EAA437EC-3143-A93B-B719-EAF50B83FA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54762" y="-974246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F9BF0E-4378-83D1-19A1-E50DAB09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4DCE79-A0FB-3F9D-1BA8-91D8FD0B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F9715D-3C14-CDCC-2280-F5835B80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81F6-D377-4248-AAA2-8B776DCAEE4B}" type="datetime1">
              <a:rPr lang="fr-FR" smtClean="0"/>
              <a:t>01/03/2023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8326CD-B75E-DD5B-AEAF-722C43CC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2EEC89-83C6-ADB9-17B7-BAC8618A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6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6F29DB-ABC5-8A3B-7EFB-D545E0EFA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921A0A-BCC8-3DEE-BD80-40435EC53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8F3DD3-CAE3-B9A7-8831-3687EED5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3818-7295-4DC3-BDA1-BEE1D3768C52}" type="datetime1">
              <a:rPr lang="fr-FR" smtClean="0"/>
              <a:t>01/03/2023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84D698-99B7-5EED-9C3A-52579588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FB7311-6288-C84E-3230-E6B3872E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63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FA0ED3-EDA7-E344-E86C-9C489E24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962" y="457200"/>
            <a:ext cx="9546076" cy="12334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ELEGANT TYPEWRITER" panose="020005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425033-4900-5B73-D2C5-0B1815ABD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226" y="1825625"/>
            <a:ext cx="9993548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778756-E65B-79C0-A96F-7195956B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9226" y="6356350"/>
            <a:ext cx="24821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6D7085-EE6A-4DFB-9FA0-07C4F1A31DC2}" type="datetime1">
              <a:rPr lang="fr-FR" smtClean="0"/>
              <a:t>01/03/2023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9B4DF3-055F-9F16-FFAF-35AA2186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50C2F-E297-96AA-169F-9BF28F61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4821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95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8E99A-E88D-25D5-7EC2-8A3164C1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953" y="1709738"/>
            <a:ext cx="9961394" cy="2852737"/>
          </a:xfrm>
        </p:spPr>
        <p:txBody>
          <a:bodyPr anchor="b"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62D6B-22AC-C920-81D2-6740C2416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953" y="4589463"/>
            <a:ext cx="996139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FE11F9-0580-48B5-1D63-4A5B5885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4549C4-977D-4234-AF82-7FCB47520235}" type="datetime1">
              <a:rPr lang="fr-FR" smtClean="0"/>
              <a:t>01/03/2023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78C626-502B-2A58-7C49-ADE151F5B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F8717D-044B-DBE2-20E8-2613CA52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15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417C7-FCCE-BD65-36FE-0C4899D1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1605E0-272F-2005-87A8-C58ECC25B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77664CC-5408-D883-4081-63AB64A22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74793F-C65A-9EE1-29ED-8A19D984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56A6-B236-435E-AAE3-AE4CB9780526}" type="datetime1">
              <a:rPr lang="fr-FR" smtClean="0"/>
              <a:t>01/03/2023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FFFEBC-4449-748D-8292-600676B1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72C4AF-3CE3-A57E-4265-170A9871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7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BEB328-2C4D-78E6-218D-C8CAA67B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1A0EF3-B66B-F737-FCA2-1C56E4B6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593A5C-ACEB-688E-7FEC-5F1544A3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F1D4E4-75C4-DCD0-83B0-C67FF3F4E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5D4A25D-AC3F-8638-E224-1B548BA3F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97BBA04-2012-1374-6E2F-469A8140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DDB21-F3FE-4DE4-9425-04E4AB502B31}" type="datetime1">
              <a:rPr lang="fr-FR" smtClean="0"/>
              <a:t>01/03/2023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75E74B-618D-2227-5BED-BB6420019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8FFDF2A-D799-CA93-D5AE-D041D740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70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74876-7A5C-C385-0FC8-B11F396D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BECFA2-610A-EAEB-EDAC-459C3C29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E0EB8-D848-4E16-BD9B-B0117225F204}" type="datetime1">
              <a:rPr lang="fr-FR" smtClean="0"/>
              <a:t>01/03/2023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4F059D-4490-D8A5-9F56-9C95BB86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36CC03-3DD3-3260-B071-125F1B91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69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F79F30-202B-3186-1F93-E5BF9BB4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EC2D-B4E2-4D61-AB32-1D1E1E44A6DE}" type="datetime1">
              <a:rPr lang="fr-FR" smtClean="0"/>
              <a:t>01/03/2023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793FE9C-D770-2FE1-553F-891F70A3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0DA883-5413-80A4-8AEA-DC69EDA2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22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EF207A-587E-C578-AEDD-A7291CAF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EEA66A-A7BF-CDDF-81C5-5F10B4E7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8B54D9-B089-77EA-CB4C-8B4C70BA8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2D6BF7-BBA7-CBD3-9A73-042ADD60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B9E2-D1FC-4A2C-A828-4FEBCA86FE2A}" type="datetime1">
              <a:rPr lang="fr-FR" smtClean="0"/>
              <a:t>01/03/2023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39627-36CA-CE2F-9027-9DAEC665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DC98EE-2461-C3E8-50EF-3583DDFC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6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5288AB-8564-958F-B97C-6BC74F5D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BB3E7D-22A5-C8D4-22D0-6083019CC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27CD8A-B833-30EA-0CF7-F63C32B70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820AB2-EA0E-D684-7BA5-BC042D01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6D648-F573-44C9-87A8-E41F5D09D4DD}" type="datetime1">
              <a:rPr lang="fr-FR" smtClean="0"/>
              <a:t>01/03/2023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528DDD-BEC5-1ACD-0EDE-25A4D63D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0619C3-54DA-B7CC-D609-D7A880E3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86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D91C400-B3F9-59A8-B4E9-A2E202CA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F76FA0-2368-F4A4-60E2-E933B070F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1CE1A9-5E8D-EABA-C7E2-F0F11745C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9E3A6-DD6C-4628-ABD5-0E958FE6CE02}" type="datetime1">
              <a:rPr lang="fr-FR" smtClean="0"/>
              <a:t>01/03/2023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E62CC-16AE-842A-1C10-B896B94E4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CEC790-7C16-5A6F-5B68-984736AC6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4336F-CB99-3804-EE5B-94B4376CAC82}"/>
              </a:ext>
            </a:extLst>
          </p:cNvPr>
          <p:cNvSpPr/>
          <p:nvPr userDrawn="1"/>
        </p:nvSpPr>
        <p:spPr>
          <a:xfrm>
            <a:off x="-102578" y="-96716"/>
            <a:ext cx="12397154" cy="7051430"/>
          </a:xfrm>
          <a:prstGeom prst="rect">
            <a:avLst/>
          </a:prstGeom>
          <a:gradFill flip="none" rotWithShape="1">
            <a:gsLst>
              <a:gs pos="50000">
                <a:srgbClr val="321704"/>
              </a:gs>
              <a:gs pos="0">
                <a:srgbClr val="5828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6BBBE64-8D75-3264-19A6-2784EA68B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890498" y="-302331"/>
            <a:ext cx="3578227" cy="7797221"/>
          </a:xfrm>
          <a:prstGeom prst="rect">
            <a:avLst/>
          </a:prstGeom>
        </p:spPr>
      </p:pic>
      <p:pic>
        <p:nvPicPr>
          <p:cNvPr id="9" name="Picture 10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22A1648-48DE-0682-483A-7ACC23C1A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690707" y="-469611"/>
            <a:ext cx="3578227" cy="7797221"/>
          </a:xfrm>
          <a:prstGeom prst="rect">
            <a:avLst/>
          </a:prstGeom>
        </p:spPr>
      </p:pic>
      <p:pic>
        <p:nvPicPr>
          <p:cNvPr id="10" name="Picture 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2944D57-443E-7B49-B765-1AD2AE963B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54762" y="-974246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7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LEGANT TYPEWRITER" panose="02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BF753-A66E-8712-04EF-A89D59900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fr-FR" sz="12000" dirty="0">
                <a:latin typeface="Futura Lt BT" panose="020B0402020204020303"/>
              </a:rPr>
              <a:t>LEVEL DESIGN</a:t>
            </a:r>
            <a:br>
              <a:rPr lang="fr-FR" sz="12000" dirty="0">
                <a:latin typeface="Futura Lt BT" panose="020B0402020204020303"/>
              </a:rPr>
            </a:br>
            <a:r>
              <a:rPr lang="fr-FR" sz="12000" dirty="0">
                <a:latin typeface="Futura Lt BT" panose="020B0402020204020303"/>
              </a:rPr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299182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87AA1D-0158-0240-AD6E-ACE179DC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PLAYER’S MECHANICS &amp; METRICS</a:t>
            </a:r>
            <a:br>
              <a:rPr lang="fr-FR" b="1" dirty="0"/>
            </a:br>
            <a:r>
              <a:rPr lang="fr-FR" sz="2400" dirty="0"/>
              <a:t>GAMEPLAY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4C77FD-9EAE-A53D-5A1A-4C65409F6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226" y="1825625"/>
            <a:ext cx="5473024" cy="435133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60000"/>
              </a:lnSpc>
            </a:pPr>
            <a:r>
              <a:rPr lang="fr-FR" dirty="0">
                <a:latin typeface="Futura Lt BT" panose="020B0402020204020303"/>
              </a:rPr>
              <a:t>Le joueur peut interagir avec certains </a:t>
            </a:r>
            <a:r>
              <a:rPr lang="fr-FR" b="1" dirty="0">
                <a:latin typeface="Futura Lt BT" panose="020B0402020204020303"/>
              </a:rPr>
              <a:t>éléments du décors</a:t>
            </a:r>
            <a:r>
              <a:rPr lang="fr-FR" dirty="0">
                <a:latin typeface="Futura Lt BT" panose="020B0402020204020303"/>
              </a:rPr>
              <a:t> et des </a:t>
            </a:r>
            <a:r>
              <a:rPr lang="fr-FR" b="1" dirty="0">
                <a:latin typeface="Futura Lt BT" panose="020B0402020204020303"/>
              </a:rPr>
              <a:t>énigmes</a:t>
            </a:r>
            <a:r>
              <a:rPr lang="fr-FR" dirty="0">
                <a:latin typeface="Futura Lt BT" panose="020B0402020204020303"/>
              </a:rPr>
              <a:t>. Il peut pivoter des </a:t>
            </a:r>
            <a:r>
              <a:rPr lang="fr-FR" b="1" dirty="0">
                <a:latin typeface="Futura Lt BT" panose="020B0402020204020303"/>
              </a:rPr>
              <a:t>objets</a:t>
            </a:r>
            <a:r>
              <a:rPr lang="fr-FR" dirty="0">
                <a:latin typeface="Futura Lt BT" panose="020B0402020204020303"/>
              </a:rPr>
              <a:t> dans son </a:t>
            </a:r>
            <a:r>
              <a:rPr lang="fr-FR" b="1" dirty="0">
                <a:latin typeface="Futura Lt BT" panose="020B0402020204020303"/>
              </a:rPr>
              <a:t>inventaire</a:t>
            </a:r>
            <a:r>
              <a:rPr lang="fr-FR" dirty="0">
                <a:latin typeface="Futura Lt BT" panose="020B0402020204020303"/>
              </a:rPr>
              <a:t>.</a:t>
            </a:r>
          </a:p>
          <a:p>
            <a:pPr algn="just">
              <a:lnSpc>
                <a:spcPct val="160000"/>
              </a:lnSpc>
            </a:pPr>
            <a:r>
              <a:rPr lang="fr-FR" dirty="0">
                <a:latin typeface="Futura Lt BT" panose="020B0402020204020303"/>
              </a:rPr>
              <a:t>Détails du personnage :</a:t>
            </a:r>
          </a:p>
          <a:p>
            <a:pPr lvl="1" algn="just">
              <a:lnSpc>
                <a:spcPct val="160000"/>
              </a:lnSpc>
            </a:pPr>
            <a:r>
              <a:rPr lang="fr-FR" dirty="0">
                <a:latin typeface="Futura Lt BT" panose="020B0402020204020303"/>
              </a:rPr>
              <a:t>Vitesse de marche : 2,5 m/s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3D44B7-8C0B-9ED7-2754-AD367BBCD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9AAA29-F895-A817-5983-A18D2ADD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 descr="Une image contenant personne, femme, posant, femelle&#10;&#10;Description générée automatiquement">
            <a:extLst>
              <a:ext uri="{FF2B5EF4-FFF2-40B4-BE49-F238E27FC236}">
                <a16:creationId xmlns:a16="http://schemas.microsoft.com/office/drawing/2014/main" id="{5787C6C5-E88F-D373-A2D5-4E94038C7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96" y="2466803"/>
            <a:ext cx="1493883" cy="2556280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328FE3A-32E1-A13D-8A2A-65F700EB3F4E}"/>
              </a:ext>
            </a:extLst>
          </p:cNvPr>
          <p:cNvCxnSpPr>
            <a:cxnSpLocks/>
          </p:cNvCxnSpPr>
          <p:nvPr/>
        </p:nvCxnSpPr>
        <p:spPr>
          <a:xfrm>
            <a:off x="8620125" y="2466803"/>
            <a:ext cx="0" cy="2519187"/>
          </a:xfrm>
          <a:prstGeom prst="straightConnector1">
            <a:avLst/>
          </a:prstGeom>
          <a:ln w="38100">
            <a:solidFill>
              <a:srgbClr val="BA1A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A6C9A9C-41F3-6E47-2FCB-3DDF4027ED53}"/>
              </a:ext>
            </a:extLst>
          </p:cNvPr>
          <p:cNvCxnSpPr>
            <a:cxnSpLocks/>
          </p:cNvCxnSpPr>
          <p:nvPr/>
        </p:nvCxnSpPr>
        <p:spPr>
          <a:xfrm>
            <a:off x="7028679" y="5168728"/>
            <a:ext cx="1447800" cy="0"/>
          </a:xfrm>
          <a:prstGeom prst="straightConnector1">
            <a:avLst/>
          </a:prstGeom>
          <a:ln w="38100">
            <a:solidFill>
              <a:srgbClr val="BA1A0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BC2026FA-8A17-893A-B5CA-CEDFFB106084}"/>
              </a:ext>
            </a:extLst>
          </p:cNvPr>
          <p:cNvSpPr txBox="1"/>
          <p:nvPr/>
        </p:nvSpPr>
        <p:spPr>
          <a:xfrm>
            <a:off x="8620125" y="3537514"/>
            <a:ext cx="1876421" cy="414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bg1"/>
                </a:solidFill>
                <a:latin typeface="Futura Lt BT" panose="020B0402020204020303"/>
              </a:rPr>
              <a:t>Hauteur : 1,80 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F81E41A-60C8-7AA3-314E-53592384DA48}"/>
              </a:ext>
            </a:extLst>
          </p:cNvPr>
          <p:cNvSpPr txBox="1"/>
          <p:nvPr/>
        </p:nvSpPr>
        <p:spPr>
          <a:xfrm>
            <a:off x="6814368" y="5165377"/>
            <a:ext cx="1876421" cy="414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bg1"/>
                </a:solidFill>
                <a:latin typeface="Futura Lt BT" panose="020B0402020204020303"/>
              </a:rPr>
              <a:t>Largeur : 80 cm</a:t>
            </a:r>
          </a:p>
        </p:txBody>
      </p:sp>
      <p:pic>
        <p:nvPicPr>
          <p:cNvPr id="18" name="Image 17">
            <a:hlinkClick r:id="rId3" action="ppaction://hlinksldjump"/>
            <a:extLst>
              <a:ext uri="{FF2B5EF4-FFF2-40B4-BE49-F238E27FC236}">
                <a16:creationId xmlns:a16="http://schemas.microsoft.com/office/drawing/2014/main" id="{EFB12D3C-9785-3181-0C1D-3B72C9BDD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237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6E113-F2C2-4525-CC6A-0387F08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SYSTEM MECHANICS </a:t>
            </a:r>
            <a:br>
              <a:rPr lang="fr-FR" dirty="0"/>
            </a:br>
            <a:r>
              <a:rPr lang="fr-FR" sz="2400" dirty="0"/>
              <a:t>GAMEPLAY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91428D-7FEF-06EC-5551-6D6CBEDC1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227" y="1825625"/>
            <a:ext cx="4996774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b="1" dirty="0">
                <a:latin typeface="Futura Lt BT"/>
              </a:rPr>
              <a:t>Objets</a:t>
            </a:r>
            <a:r>
              <a:rPr lang="fr-FR" dirty="0">
                <a:latin typeface="Futura Lt BT"/>
              </a:rPr>
              <a:t> </a:t>
            </a:r>
            <a:r>
              <a:rPr lang="fr-FR" b="1" dirty="0">
                <a:latin typeface="Futura Lt BT"/>
              </a:rPr>
              <a:t>interactifs</a:t>
            </a:r>
            <a:r>
              <a:rPr lang="fr-FR" dirty="0">
                <a:latin typeface="Futura Lt BT"/>
              </a:rPr>
              <a:t> : </a:t>
            </a:r>
          </a:p>
          <a:p>
            <a:pPr lvl="1" algn="just">
              <a:lnSpc>
                <a:spcPct val="150000"/>
              </a:lnSpc>
            </a:pPr>
            <a:r>
              <a:rPr lang="fr-FR" dirty="0">
                <a:latin typeface="Futura Lt BT"/>
              </a:rPr>
              <a:t>Articles de journaux, Photos, Dessins, etc.</a:t>
            </a:r>
          </a:p>
          <a:p>
            <a:pPr lvl="1" algn="just">
              <a:lnSpc>
                <a:spcPct val="150000"/>
              </a:lnSpc>
            </a:pPr>
            <a:r>
              <a:rPr lang="fr-FR" dirty="0">
                <a:latin typeface="Futura Lt BT"/>
              </a:rPr>
              <a:t>Clés, éléments de résolution d’énigmes, etc.</a:t>
            </a:r>
          </a:p>
          <a:p>
            <a:pPr lvl="1" algn="just">
              <a:lnSpc>
                <a:spcPct val="150000"/>
              </a:lnSpc>
            </a:pPr>
            <a:r>
              <a:rPr lang="fr-FR" dirty="0">
                <a:latin typeface="Futura Lt BT"/>
              </a:rPr>
              <a:t>Enigmes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0A5BAB-21E9-999B-E548-397CEB05B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C59514-3C23-ABAA-9F15-DA0E1B62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D2A659-2BF4-1E6D-8615-EC7FB5B7B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59" y="1816100"/>
            <a:ext cx="1737137" cy="2317268"/>
          </a:xfrm>
          <a:prstGeom prst="rect">
            <a:avLst/>
          </a:prstGeom>
        </p:spPr>
      </p:pic>
      <p:pic>
        <p:nvPicPr>
          <p:cNvPr id="9" name="Image 8" descr="Une image contenant intérieur, sombre&#10;&#10;Description générée automatiquement">
            <a:extLst>
              <a:ext uri="{FF2B5EF4-FFF2-40B4-BE49-F238E27FC236}">
                <a16:creationId xmlns:a16="http://schemas.microsoft.com/office/drawing/2014/main" id="{F3302956-740B-5B11-3012-43C67CAA0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171" y="3149600"/>
            <a:ext cx="1209871" cy="2317268"/>
          </a:xfrm>
          <a:prstGeom prst="rect">
            <a:avLst/>
          </a:prstGeom>
        </p:spPr>
      </p:pic>
      <p:pic>
        <p:nvPicPr>
          <p:cNvPr id="10" name="Image 9">
            <a:hlinkClick r:id="rId4" action="ppaction://hlinksldjump"/>
            <a:extLst>
              <a:ext uri="{FF2B5EF4-FFF2-40B4-BE49-F238E27FC236}">
                <a16:creationId xmlns:a16="http://schemas.microsoft.com/office/drawing/2014/main" id="{E3400985-47B7-FBA7-8833-D96DDCDE9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2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0D282-4ECD-D363-1C41-A93D116C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7200" b="1" dirty="0"/>
              <a:t>GAMESPACE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446C3B-21C6-3022-2613-C4550CAFE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2000" dirty="0">
                <a:latin typeface="Futura Lt BT" panose="020B0402020204020303" pitchFamily="34" charset="0"/>
              </a:rPr>
              <a:t>Mission </a:t>
            </a:r>
            <a:r>
              <a:rPr lang="fr-FR" sz="2000" dirty="0" err="1">
                <a:latin typeface="Futura Lt BT" panose="020B0402020204020303" pitchFamily="34" charset="0"/>
              </a:rPr>
              <a:t>Walkthrough</a:t>
            </a:r>
            <a:r>
              <a:rPr lang="fr-FR" sz="2000" dirty="0">
                <a:latin typeface="Futura Lt BT" panose="020B0402020204020303" pitchFamily="34" charset="0"/>
              </a:rPr>
              <a:t> – </a:t>
            </a:r>
            <a:r>
              <a:rPr lang="fr-FR" sz="2000" dirty="0" err="1">
                <a:latin typeface="Futura Lt BT" panose="020B0402020204020303" pitchFamily="34" charset="0"/>
              </a:rPr>
              <a:t>Overall</a:t>
            </a:r>
            <a:r>
              <a:rPr lang="fr-FR" sz="2000" dirty="0">
                <a:latin typeface="Futura Lt BT" panose="020B0402020204020303" pitchFamily="34" charset="0"/>
              </a:rPr>
              <a:t> </a:t>
            </a:r>
            <a:r>
              <a:rPr lang="fr-FR" sz="2000" dirty="0" err="1">
                <a:latin typeface="Futura Lt BT" panose="020B0402020204020303" pitchFamily="34" charset="0"/>
              </a:rPr>
              <a:t>Map</a:t>
            </a:r>
            <a:r>
              <a:rPr lang="fr-FR" sz="2000" dirty="0">
                <a:latin typeface="Futura Lt BT" panose="020B0402020204020303" pitchFamily="34" charset="0"/>
              </a:rPr>
              <a:t> </a:t>
            </a:r>
            <a:r>
              <a:rPr lang="fr-FR" sz="2000" dirty="0" err="1">
                <a:latin typeface="Futura Lt BT" panose="020B0402020204020303" pitchFamily="34" charset="0"/>
              </a:rPr>
              <a:t>Layout</a:t>
            </a:r>
            <a:r>
              <a:rPr lang="fr-FR" sz="2000" dirty="0">
                <a:latin typeface="Futura Lt BT" panose="020B0402020204020303" pitchFamily="34" charset="0"/>
              </a:rPr>
              <a:t> – Details </a:t>
            </a:r>
            <a:r>
              <a:rPr lang="fr-FR" sz="2000" dirty="0" err="1">
                <a:latin typeface="Futura Lt BT" panose="020B0402020204020303" pitchFamily="34" charset="0"/>
              </a:rPr>
              <a:t>Map</a:t>
            </a:r>
            <a:r>
              <a:rPr lang="fr-FR" sz="2000" dirty="0">
                <a:latin typeface="Futura Lt BT" panose="020B0402020204020303" pitchFamily="34" charset="0"/>
              </a:rPr>
              <a:t> – Timeline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B54D60-AA38-5994-9D80-180471E53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557640-CF50-EABB-609D-A2D3180C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99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0B4CD5-92A1-2190-1770-F9C6EAD7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MISSION WALKTHROUGH</a:t>
            </a:r>
            <a:br>
              <a:rPr lang="fr-FR" dirty="0"/>
            </a:br>
            <a:r>
              <a:rPr lang="fr-FR" sz="2400" dirty="0"/>
              <a:t>GAMESPACE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0B9D470-B9B0-E53A-5C58-6F9818CB3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72" y="1656374"/>
            <a:ext cx="4688403" cy="2328468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6C2B0F-9A67-E6B3-5A3E-C58317F2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542E16-0B2F-EB13-AF98-AB73B50C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52CF12-68FD-3F40-C9CE-A121B87AABAB}"/>
              </a:ext>
            </a:extLst>
          </p:cNvPr>
          <p:cNvSpPr/>
          <p:nvPr/>
        </p:nvSpPr>
        <p:spPr>
          <a:xfrm>
            <a:off x="2945479" y="3987529"/>
            <a:ext cx="6301042" cy="2271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>
              <a:lnSpc>
                <a:spcPct val="150000"/>
              </a:lnSpc>
            </a:pPr>
            <a:r>
              <a:rPr lang="fr-FR" sz="1600" dirty="0">
                <a:latin typeface="Futura Lt BT"/>
              </a:rPr>
              <a:t>1 : Puzzle de l’ombre de chat 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Futura Lt BT"/>
              </a:rPr>
              <a:t>2 : Article la danseuse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Futura Lt BT"/>
              </a:rPr>
              <a:t>3 : Dessins d’enfant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Futura Lt BT"/>
              </a:rPr>
              <a:t>4 : Bandages + sceau de glace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Futura Lt BT"/>
              </a:rPr>
              <a:t>5 : Feuille d’instructions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Futura Lt BT"/>
              </a:rPr>
              <a:t>6 : Armoire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Futura Lt BT"/>
              </a:rPr>
              <a:t>7 : Puzzle du coffre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Futura Lt BT"/>
              </a:rPr>
              <a:t>8 : Tapis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Futura Lt BT"/>
              </a:rPr>
              <a:t>9 : Table de chevet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Futura Lt BT"/>
              </a:rPr>
              <a:t>10 : Boite à musique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Futura Lt BT"/>
              </a:rPr>
              <a:t>11 : Tableaux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E4517F0-1360-057B-6FC7-8BC30464C0D8}"/>
              </a:ext>
            </a:extLst>
          </p:cNvPr>
          <p:cNvGrpSpPr/>
          <p:nvPr/>
        </p:nvGrpSpPr>
        <p:grpSpPr>
          <a:xfrm>
            <a:off x="3589255" y="1881454"/>
            <a:ext cx="4156193" cy="1697540"/>
            <a:chOff x="1599334" y="4299250"/>
            <a:chExt cx="4156193" cy="1697540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837E10CE-39D4-CDD3-0589-12B0FC75C925}"/>
                </a:ext>
              </a:extLst>
            </p:cNvPr>
            <p:cNvGrpSpPr/>
            <p:nvPr/>
          </p:nvGrpSpPr>
          <p:grpSpPr>
            <a:xfrm>
              <a:off x="1599334" y="4942064"/>
              <a:ext cx="4156193" cy="1054726"/>
              <a:chOff x="1786551" y="3157683"/>
              <a:chExt cx="4156193" cy="1054726"/>
            </a:xfrm>
          </p:grpSpPr>
          <p:sp>
            <p:nvSpPr>
              <p:cNvPr id="17" name="Oval 39">
                <a:extLst>
                  <a:ext uri="{FF2B5EF4-FFF2-40B4-BE49-F238E27FC236}">
                    <a16:creationId xmlns:a16="http://schemas.microsoft.com/office/drawing/2014/main" id="{B6F34498-631D-4B4B-5952-AA69F5CF4AB6}"/>
                  </a:ext>
                </a:extLst>
              </p:cNvPr>
              <p:cNvSpPr/>
              <p:nvPr/>
            </p:nvSpPr>
            <p:spPr>
              <a:xfrm>
                <a:off x="1786551" y="3979521"/>
                <a:ext cx="234881" cy="23288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8" name="Oval 41">
                <a:extLst>
                  <a:ext uri="{FF2B5EF4-FFF2-40B4-BE49-F238E27FC236}">
                    <a16:creationId xmlns:a16="http://schemas.microsoft.com/office/drawing/2014/main" id="{A18CFE62-2FF6-A499-ECDB-1E479EEFE9AB}"/>
                  </a:ext>
                </a:extLst>
              </p:cNvPr>
              <p:cNvSpPr/>
              <p:nvPr/>
            </p:nvSpPr>
            <p:spPr>
              <a:xfrm>
                <a:off x="3122789" y="3546697"/>
                <a:ext cx="234881" cy="2328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20" name="Oval 43">
                <a:extLst>
                  <a:ext uri="{FF2B5EF4-FFF2-40B4-BE49-F238E27FC236}">
                    <a16:creationId xmlns:a16="http://schemas.microsoft.com/office/drawing/2014/main" id="{66CA7EE9-3D90-B3B8-4094-A4B7C15FE402}"/>
                  </a:ext>
                </a:extLst>
              </p:cNvPr>
              <p:cNvSpPr/>
              <p:nvPr/>
            </p:nvSpPr>
            <p:spPr>
              <a:xfrm>
                <a:off x="4133811" y="3454023"/>
                <a:ext cx="234881" cy="2328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sp>
            <p:nvSpPr>
              <p:cNvPr id="21" name="Oval 44">
                <a:extLst>
                  <a:ext uri="{FF2B5EF4-FFF2-40B4-BE49-F238E27FC236}">
                    <a16:creationId xmlns:a16="http://schemas.microsoft.com/office/drawing/2014/main" id="{70FE95BF-F661-C741-F5E5-E0A05C196DEC}"/>
                  </a:ext>
                </a:extLst>
              </p:cNvPr>
              <p:cNvSpPr/>
              <p:nvPr/>
            </p:nvSpPr>
            <p:spPr>
              <a:xfrm>
                <a:off x="5707863" y="3157683"/>
                <a:ext cx="234881" cy="23288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sp>
            <p:nvSpPr>
              <p:cNvPr id="22" name="Oval 45">
                <a:extLst>
                  <a:ext uri="{FF2B5EF4-FFF2-40B4-BE49-F238E27FC236}">
                    <a16:creationId xmlns:a16="http://schemas.microsoft.com/office/drawing/2014/main" id="{885C8F0E-8A0F-EB8B-CDA3-D27AE32D3826}"/>
                  </a:ext>
                </a:extLst>
              </p:cNvPr>
              <p:cNvSpPr/>
              <p:nvPr/>
            </p:nvSpPr>
            <p:spPr>
              <a:xfrm>
                <a:off x="4791113" y="3522620"/>
                <a:ext cx="234881" cy="2328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sp>
            <p:nvSpPr>
              <p:cNvPr id="23" name="Oval 46">
                <a:extLst>
                  <a:ext uri="{FF2B5EF4-FFF2-40B4-BE49-F238E27FC236}">
                    <a16:creationId xmlns:a16="http://schemas.microsoft.com/office/drawing/2014/main" id="{8343FE8A-B551-CC09-FC0F-5322816F6192}"/>
                  </a:ext>
                </a:extLst>
              </p:cNvPr>
              <p:cNvSpPr/>
              <p:nvPr/>
            </p:nvSpPr>
            <p:spPr>
              <a:xfrm>
                <a:off x="5123077" y="3221135"/>
                <a:ext cx="234881" cy="2328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3CDF10FF-E102-8FCE-E67B-2A560C0D08D6}"/>
                  </a:ext>
                </a:extLst>
              </p:cNvPr>
              <p:cNvSpPr/>
              <p:nvPr/>
            </p:nvSpPr>
            <p:spPr>
              <a:xfrm>
                <a:off x="4393305" y="3160771"/>
                <a:ext cx="234881" cy="2328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</p:grpSp>
        <p:sp>
          <p:nvSpPr>
            <p:cNvPr id="3" name="Oval 44">
              <a:extLst>
                <a:ext uri="{FF2B5EF4-FFF2-40B4-BE49-F238E27FC236}">
                  <a16:creationId xmlns:a16="http://schemas.microsoft.com/office/drawing/2014/main" id="{A5759DB7-B7B1-7290-C8E3-29A34C7A9121}"/>
                </a:ext>
              </a:extLst>
            </p:cNvPr>
            <p:cNvSpPr/>
            <p:nvPr/>
          </p:nvSpPr>
          <p:spPr>
            <a:xfrm>
              <a:off x="5084877" y="4668972"/>
              <a:ext cx="234881" cy="232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sp>
          <p:nvSpPr>
            <p:cNvPr id="6" name="Oval 44">
              <a:extLst>
                <a:ext uri="{FF2B5EF4-FFF2-40B4-BE49-F238E27FC236}">
                  <a16:creationId xmlns:a16="http://schemas.microsoft.com/office/drawing/2014/main" id="{5A283715-75CE-90E6-B2FB-78E435D10477}"/>
                </a:ext>
              </a:extLst>
            </p:cNvPr>
            <p:cNvSpPr/>
            <p:nvPr/>
          </p:nvSpPr>
          <p:spPr>
            <a:xfrm>
              <a:off x="5285131" y="4299250"/>
              <a:ext cx="234881" cy="232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ysClr val="windowText" lastClr="000000"/>
                  </a:solidFill>
                </a:rPr>
                <a:t>9</a:t>
              </a:r>
            </a:p>
          </p:txBody>
        </p:sp>
        <p:sp>
          <p:nvSpPr>
            <p:cNvPr id="8" name="Oval 48">
              <a:extLst>
                <a:ext uri="{FF2B5EF4-FFF2-40B4-BE49-F238E27FC236}">
                  <a16:creationId xmlns:a16="http://schemas.microsoft.com/office/drawing/2014/main" id="{9C465FF5-3E11-54A0-10D2-CB0E29995EA9}"/>
                </a:ext>
              </a:extLst>
            </p:cNvPr>
            <p:cNvSpPr/>
            <p:nvPr/>
          </p:nvSpPr>
          <p:spPr>
            <a:xfrm>
              <a:off x="3921159" y="4729654"/>
              <a:ext cx="234881" cy="23288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86F0F8C-C547-F4C7-94D7-905106712A61}"/>
                </a:ext>
              </a:extLst>
            </p:cNvPr>
            <p:cNvSpPr txBox="1"/>
            <p:nvPr/>
          </p:nvSpPr>
          <p:spPr>
            <a:xfrm>
              <a:off x="3854052" y="4694547"/>
              <a:ext cx="369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10</a:t>
              </a:r>
            </a:p>
          </p:txBody>
        </p:sp>
      </p:grpSp>
      <p:sp>
        <p:nvSpPr>
          <p:cNvPr id="12" name="Oval 48">
            <a:extLst>
              <a:ext uri="{FF2B5EF4-FFF2-40B4-BE49-F238E27FC236}">
                <a16:creationId xmlns:a16="http://schemas.microsoft.com/office/drawing/2014/main" id="{855D0399-7C03-5CEF-7CE0-BD2D4D136A54}"/>
              </a:ext>
            </a:extLst>
          </p:cNvPr>
          <p:cNvSpPr>
            <a:spLocks/>
          </p:cNvSpPr>
          <p:nvPr/>
        </p:nvSpPr>
        <p:spPr>
          <a:xfrm>
            <a:off x="5911080" y="1790048"/>
            <a:ext cx="234881" cy="2328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ysClr val="windowText" lastClr="00000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AE8B735-752E-B294-2FC8-529D6EE8C879}"/>
              </a:ext>
            </a:extLst>
          </p:cNvPr>
          <p:cNvSpPr txBox="1">
            <a:spLocks/>
          </p:cNvSpPr>
          <p:nvPr/>
        </p:nvSpPr>
        <p:spPr>
          <a:xfrm>
            <a:off x="5843973" y="1748768"/>
            <a:ext cx="369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11</a:t>
            </a:r>
          </a:p>
        </p:txBody>
      </p:sp>
      <p:sp>
        <p:nvSpPr>
          <p:cNvPr id="14" name="Oval 39">
            <a:extLst>
              <a:ext uri="{FF2B5EF4-FFF2-40B4-BE49-F238E27FC236}">
                <a16:creationId xmlns:a16="http://schemas.microsoft.com/office/drawing/2014/main" id="{C1A6C08D-89F5-A7C4-2050-590DF2ED16C4}"/>
              </a:ext>
            </a:extLst>
          </p:cNvPr>
          <p:cNvSpPr/>
          <p:nvPr/>
        </p:nvSpPr>
        <p:spPr>
          <a:xfrm>
            <a:off x="8147928" y="1693375"/>
            <a:ext cx="234881" cy="232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Oval 39">
            <a:extLst>
              <a:ext uri="{FF2B5EF4-FFF2-40B4-BE49-F238E27FC236}">
                <a16:creationId xmlns:a16="http://schemas.microsoft.com/office/drawing/2014/main" id="{AFC544ED-CC60-BFCB-3DD8-47D5884D5383}"/>
              </a:ext>
            </a:extLst>
          </p:cNvPr>
          <p:cNvSpPr/>
          <p:nvPr/>
        </p:nvSpPr>
        <p:spPr>
          <a:xfrm>
            <a:off x="8150976" y="2120918"/>
            <a:ext cx="234881" cy="2328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373C94E-9743-0831-D630-E563FB34BEB0}"/>
              </a:ext>
            </a:extLst>
          </p:cNvPr>
          <p:cNvSpPr txBox="1"/>
          <p:nvPr/>
        </p:nvSpPr>
        <p:spPr>
          <a:xfrm>
            <a:off x="8350989" y="1645812"/>
            <a:ext cx="244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Futura Lt BT"/>
              </a:rPr>
              <a:t>Elements narratif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3270310-48B1-1F0B-B72A-F67D80A4C25B}"/>
              </a:ext>
            </a:extLst>
          </p:cNvPr>
          <p:cNvSpPr txBox="1"/>
          <p:nvPr/>
        </p:nvSpPr>
        <p:spPr>
          <a:xfrm>
            <a:off x="8350989" y="2083473"/>
            <a:ext cx="244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Futura Lt BT"/>
              </a:rPr>
              <a:t>Elements de Puzzle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202502F-3663-1633-BE1A-FBB6F74D4184}"/>
              </a:ext>
            </a:extLst>
          </p:cNvPr>
          <p:cNvSpPr txBox="1"/>
          <p:nvPr/>
        </p:nvSpPr>
        <p:spPr>
          <a:xfrm>
            <a:off x="8350989" y="2428285"/>
            <a:ext cx="2445371" cy="37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r-FR" sz="1400" dirty="0">
                <a:solidFill>
                  <a:schemeClr val="bg1"/>
                </a:solidFill>
                <a:latin typeface="Futura Lt BT"/>
              </a:rPr>
              <a:t>Entrées / Sorties</a:t>
            </a:r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41BE3F71-EDBC-C48D-D338-DE95B84B9136}"/>
              </a:ext>
            </a:extLst>
          </p:cNvPr>
          <p:cNvSpPr/>
          <p:nvPr/>
        </p:nvSpPr>
        <p:spPr>
          <a:xfrm>
            <a:off x="8148598" y="2529713"/>
            <a:ext cx="234881" cy="2328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ysClr val="windowText" lastClr="000000"/>
              </a:solidFill>
            </a:endParaRPr>
          </a:p>
        </p:txBody>
      </p:sp>
      <p:pic>
        <p:nvPicPr>
          <p:cNvPr id="34" name="Image 33">
            <a:hlinkClick r:id="rId3" action="ppaction://hlinksldjump"/>
            <a:extLst>
              <a:ext uri="{FF2B5EF4-FFF2-40B4-BE49-F238E27FC236}">
                <a16:creationId xmlns:a16="http://schemas.microsoft.com/office/drawing/2014/main" id="{08BC68BD-EFC2-0DE9-C3A2-8AB0B25D5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492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OVERALL MAP LAYOUT</a:t>
            </a:r>
            <a:br>
              <a:rPr lang="fr-FR" dirty="0"/>
            </a:br>
            <a:r>
              <a:rPr lang="fr-FR" sz="2400" dirty="0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20" name="Espace réservé du contenu 6">
            <a:extLst>
              <a:ext uri="{FF2B5EF4-FFF2-40B4-BE49-F238E27FC236}">
                <a16:creationId xmlns:a16="http://schemas.microsoft.com/office/drawing/2014/main" id="{D4DA2639-CCD5-9D03-A23D-8FEDFF9DA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962" y="1875567"/>
            <a:ext cx="8649861" cy="4295903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91F7796-13B6-0E26-6AF0-176C12DD5B69}"/>
              </a:ext>
            </a:extLst>
          </p:cNvPr>
          <p:cNvSpPr txBox="1"/>
          <p:nvPr/>
        </p:nvSpPr>
        <p:spPr>
          <a:xfrm>
            <a:off x="1537349" y="4367102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Futura Lt BT"/>
              </a:rPr>
              <a:t>Accueil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A13570F-4B76-2BE2-53E2-904C5F9916B4}"/>
              </a:ext>
            </a:extLst>
          </p:cNvPr>
          <p:cNvSpPr txBox="1"/>
          <p:nvPr/>
        </p:nvSpPr>
        <p:spPr>
          <a:xfrm>
            <a:off x="3308999" y="472551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Futura Lt BT"/>
              </a:rPr>
              <a:t>Couloir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44A7B8D-6D7B-B8B5-9675-97F7D7C14D30}"/>
              </a:ext>
            </a:extLst>
          </p:cNvPr>
          <p:cNvSpPr txBox="1"/>
          <p:nvPr/>
        </p:nvSpPr>
        <p:spPr>
          <a:xfrm>
            <a:off x="4718699" y="5500577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Futura Lt BT"/>
              </a:rPr>
              <a:t>Grande Salle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793D7F8-75F8-DCDA-857C-1F5EC1F62D51}"/>
              </a:ext>
            </a:extLst>
          </p:cNvPr>
          <p:cNvSpPr txBox="1"/>
          <p:nvPr/>
        </p:nvSpPr>
        <p:spPr>
          <a:xfrm>
            <a:off x="5442599" y="2127335"/>
            <a:ext cx="239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Futura Lt BT"/>
              </a:rPr>
              <a:t>Scène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7D0EC1D-78EA-1B7B-C23E-510792D259BA}"/>
              </a:ext>
            </a:extLst>
          </p:cNvPr>
          <p:cNvSpPr txBox="1"/>
          <p:nvPr/>
        </p:nvSpPr>
        <p:spPr>
          <a:xfrm>
            <a:off x="8119124" y="3654186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Futura Lt BT"/>
              </a:rPr>
              <a:t>Chambre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2F7F167-BF62-6426-F7CF-BE0A63D5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2260" y="5135969"/>
            <a:ext cx="211454" cy="32348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B81EA68-8CB0-C300-D99D-E625D5BD6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7671" y="3279717"/>
            <a:ext cx="211454" cy="32348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4ECC0BA-347E-82AD-1FCD-6A45EBB7A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971" y="5135969"/>
            <a:ext cx="211454" cy="32348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95001CA-EA43-C859-69DE-005D0A947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05813" y="5221066"/>
            <a:ext cx="124349" cy="15319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C7537AE-0B1B-423E-E0CA-A4282557F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91" y="5189221"/>
            <a:ext cx="353612" cy="353612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F4577152-07C6-D6A2-A787-659CC0CBB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46" y="3109055"/>
            <a:ext cx="297480" cy="297480"/>
          </a:xfrm>
          <a:prstGeom prst="rect">
            <a:avLst/>
          </a:prstGeom>
        </p:spPr>
      </p:pic>
      <p:pic>
        <p:nvPicPr>
          <p:cNvPr id="37" name="Image 36">
            <a:hlinkClick r:id="rId7" action="ppaction://hlinksldjump"/>
            <a:extLst>
              <a:ext uri="{FF2B5EF4-FFF2-40B4-BE49-F238E27FC236}">
                <a16:creationId xmlns:a16="http://schemas.microsoft.com/office/drawing/2014/main" id="{41EFB3DE-3786-3BC8-86DF-D0CE0B6CA3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39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DETAILS MAP « </a:t>
            </a:r>
            <a:r>
              <a:rPr lang="fr-FR" b="1" dirty="0">
                <a:solidFill>
                  <a:schemeClr val="bg1"/>
                </a:solidFill>
              </a:rPr>
              <a:t> ACCUEIL </a:t>
            </a:r>
            <a:r>
              <a:rPr lang="fr-FR" b="1" dirty="0"/>
              <a:t> »</a:t>
            </a:r>
            <a:br>
              <a:rPr lang="fr-FR" b="1" dirty="0"/>
            </a:br>
            <a:r>
              <a:rPr lang="fr-FR" sz="2400" dirty="0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CCEA6E-E5DE-7696-2CCE-7C7FDE9D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8" y="1825625"/>
            <a:ext cx="7875883" cy="4351338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pic>
        <p:nvPicPr>
          <p:cNvPr id="9" name="Image 8">
            <a:hlinkClick r:id="rId3" action="ppaction://hlinksldjump"/>
            <a:extLst>
              <a:ext uri="{FF2B5EF4-FFF2-40B4-BE49-F238E27FC236}">
                <a16:creationId xmlns:a16="http://schemas.microsoft.com/office/drawing/2014/main" id="{7D868210-EC5B-9028-527E-17221FBD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70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DETAILS MAP «  ACCUEIL  »</a:t>
            </a:r>
            <a:br>
              <a:rPr lang="fr-FR" b="1" dirty="0"/>
            </a:br>
            <a:r>
              <a:rPr lang="fr-FR" sz="2400" dirty="0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52BCE05-129A-DF12-48C8-1F3E4A09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962" y="2673189"/>
            <a:ext cx="3883301" cy="27006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A97801-379C-080F-DC94-10E422405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983" y="3465513"/>
            <a:ext cx="454280" cy="69495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BD3111F-944E-02AD-4AAE-CB6695C0F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02" y="3712439"/>
            <a:ext cx="283641" cy="349434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034EB519-5EAF-3C62-2FD8-BF1FA30B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298" y="1825625"/>
            <a:ext cx="5263475" cy="4351338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r-FR" sz="2400" dirty="0">
                <a:latin typeface="Futura Lt BT"/>
              </a:rPr>
              <a:t>1 : Point de départ du joueur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fr-FR" sz="2400" dirty="0">
                <a:latin typeface="Futura Lt BT"/>
              </a:rPr>
              <a:t>2 : Puzzle de l’ombre de chat </a:t>
            </a:r>
            <a:r>
              <a:rPr lang="fr-FR" sz="1800" dirty="0">
                <a:latin typeface="Futura Lt BT"/>
              </a:rPr>
              <a:t>(Contient la clé pour la porte)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fr-FR" sz="2400" dirty="0">
                <a:latin typeface="Futura Lt BT"/>
              </a:rPr>
              <a:t>3 : Porte verrouillée vers le couloir</a:t>
            </a:r>
          </a:p>
        </p:txBody>
      </p:sp>
      <p:sp>
        <p:nvSpPr>
          <p:cNvPr id="18" name="Oval 39">
            <a:extLst>
              <a:ext uri="{FF2B5EF4-FFF2-40B4-BE49-F238E27FC236}">
                <a16:creationId xmlns:a16="http://schemas.microsoft.com/office/drawing/2014/main" id="{E12BF04A-FEA1-7BF3-0AE0-A521E757ED16}"/>
              </a:ext>
            </a:extLst>
          </p:cNvPr>
          <p:cNvSpPr/>
          <p:nvPr/>
        </p:nvSpPr>
        <p:spPr>
          <a:xfrm>
            <a:off x="2827255" y="3196112"/>
            <a:ext cx="234881" cy="2328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2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491A4A6-61F4-E44C-1953-8EDBC1FAD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36" y="3194119"/>
            <a:ext cx="234881" cy="234881"/>
          </a:xfrm>
          <a:prstGeom prst="rect">
            <a:avLst/>
          </a:prstGeom>
        </p:spPr>
      </p:pic>
      <p:sp>
        <p:nvSpPr>
          <p:cNvPr id="21" name="Oval 39">
            <a:extLst>
              <a:ext uri="{FF2B5EF4-FFF2-40B4-BE49-F238E27FC236}">
                <a16:creationId xmlns:a16="http://schemas.microsoft.com/office/drawing/2014/main" id="{B3378999-4C7F-3544-831D-9E2E457A2122}"/>
              </a:ext>
            </a:extLst>
          </p:cNvPr>
          <p:cNvSpPr/>
          <p:nvPr/>
        </p:nvSpPr>
        <p:spPr>
          <a:xfrm>
            <a:off x="4517101" y="3712439"/>
            <a:ext cx="234881" cy="2328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3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18D8F5F-24FD-629D-CCC0-75C0B483E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97" y="3769715"/>
            <a:ext cx="234881" cy="234881"/>
          </a:xfrm>
          <a:prstGeom prst="rect">
            <a:avLst/>
          </a:prstGeom>
        </p:spPr>
      </p:pic>
      <p:sp>
        <p:nvSpPr>
          <p:cNvPr id="32" name="Oval 39">
            <a:extLst>
              <a:ext uri="{FF2B5EF4-FFF2-40B4-BE49-F238E27FC236}">
                <a16:creationId xmlns:a16="http://schemas.microsoft.com/office/drawing/2014/main" id="{7608744B-ECD4-DCDF-3ADC-C89B92918AAF}"/>
              </a:ext>
            </a:extLst>
          </p:cNvPr>
          <p:cNvSpPr/>
          <p:nvPr/>
        </p:nvSpPr>
        <p:spPr>
          <a:xfrm>
            <a:off x="1727115" y="3768406"/>
            <a:ext cx="234881" cy="2328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1</a:t>
            </a:r>
          </a:p>
        </p:txBody>
      </p:sp>
      <p:pic>
        <p:nvPicPr>
          <p:cNvPr id="34" name="Image 33">
            <a:hlinkClick r:id="rId7" action="ppaction://hlinksldjump"/>
            <a:extLst>
              <a:ext uri="{FF2B5EF4-FFF2-40B4-BE49-F238E27FC236}">
                <a16:creationId xmlns:a16="http://schemas.microsoft.com/office/drawing/2014/main" id="{66D73A7A-B046-D937-E6FF-E69EB9195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4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1EC4BA-9B41-3DAD-89C8-AA3EC549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DETAILS MAP «  </a:t>
            </a:r>
            <a:r>
              <a:rPr lang="fr-FR" b="1" dirty="0">
                <a:solidFill>
                  <a:schemeClr val="bg1"/>
                </a:solidFill>
              </a:rPr>
              <a:t>COULOIR</a:t>
            </a:r>
            <a:r>
              <a:rPr lang="fr-FR" b="1" dirty="0"/>
              <a:t>  »</a:t>
            </a:r>
            <a:br>
              <a:rPr lang="fr-FR" b="1" dirty="0"/>
            </a:br>
            <a:r>
              <a:rPr lang="fr-FR" sz="2400" dirty="0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5D494A-022F-D5C3-6BAB-307D8D2C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A03F7A-B9A3-B9D5-0DA1-708F7A01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2562319-9AF2-3F48-1DDB-EABFE4BB8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7"/>
          <a:stretch/>
        </p:blipFill>
        <p:spPr>
          <a:xfrm>
            <a:off x="2158058" y="1816706"/>
            <a:ext cx="7875882" cy="4360257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pic>
        <p:nvPicPr>
          <p:cNvPr id="9" name="Image 8">
            <a:hlinkClick r:id="rId3" action="ppaction://hlinksldjump"/>
            <a:extLst>
              <a:ext uri="{FF2B5EF4-FFF2-40B4-BE49-F238E27FC236}">
                <a16:creationId xmlns:a16="http://schemas.microsoft.com/office/drawing/2014/main" id="{6ABE55A6-AD77-0503-F5BD-53AD7ED3C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277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1EC4BA-9B41-3DAD-89C8-AA3EC549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DETAILS MAP «  </a:t>
            </a:r>
            <a:r>
              <a:rPr lang="fr-FR" b="1" dirty="0">
                <a:solidFill>
                  <a:schemeClr val="bg1"/>
                </a:solidFill>
              </a:rPr>
              <a:t>COULOIR</a:t>
            </a:r>
            <a:r>
              <a:rPr lang="fr-FR" b="1" dirty="0"/>
              <a:t>  »</a:t>
            </a:r>
            <a:br>
              <a:rPr lang="fr-FR" b="1" dirty="0"/>
            </a:br>
            <a:r>
              <a:rPr lang="fr-FR" sz="2400" dirty="0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5D494A-022F-D5C3-6BAB-307D8D2CF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A03F7A-B9A3-B9D5-0DA1-708F7A01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084862-0F7A-5DC4-C8D9-CB13F4C5D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2459" y="3484867"/>
            <a:ext cx="3883301" cy="10773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778CB5-2125-84C1-2EF8-D95D4F732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62" y="3653815"/>
            <a:ext cx="454280" cy="694958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061710E-672B-AB75-4DA9-16FCEA2CD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298" y="1825625"/>
            <a:ext cx="5263475" cy="4351338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r-FR" sz="2400" dirty="0">
                <a:latin typeface="Futura Lt BT"/>
              </a:rPr>
              <a:t>1 : Porte vers l’accueil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fr-FR" sz="2400" dirty="0">
                <a:latin typeface="Futura Lt BT"/>
              </a:rPr>
              <a:t>2 : Porte vers la grande salle</a:t>
            </a:r>
          </a:p>
        </p:txBody>
      </p:sp>
      <p:sp>
        <p:nvSpPr>
          <p:cNvPr id="14" name="Oval 39">
            <a:extLst>
              <a:ext uri="{FF2B5EF4-FFF2-40B4-BE49-F238E27FC236}">
                <a16:creationId xmlns:a16="http://schemas.microsoft.com/office/drawing/2014/main" id="{9C3A73D9-DB72-85A6-9D78-4165B96B2B01}"/>
              </a:ext>
            </a:extLst>
          </p:cNvPr>
          <p:cNvSpPr/>
          <p:nvPr/>
        </p:nvSpPr>
        <p:spPr>
          <a:xfrm>
            <a:off x="4754039" y="3884850"/>
            <a:ext cx="234881" cy="2328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6" name="Oval 39">
            <a:extLst>
              <a:ext uri="{FF2B5EF4-FFF2-40B4-BE49-F238E27FC236}">
                <a16:creationId xmlns:a16="http://schemas.microsoft.com/office/drawing/2014/main" id="{195FF575-96AF-7C79-F98C-AFF8276CB96D}"/>
              </a:ext>
            </a:extLst>
          </p:cNvPr>
          <p:cNvSpPr/>
          <p:nvPr/>
        </p:nvSpPr>
        <p:spPr>
          <a:xfrm>
            <a:off x="1779298" y="3884850"/>
            <a:ext cx="234881" cy="2328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1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50A8DCF-F33E-B695-24BA-894682C32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77" y="3653815"/>
            <a:ext cx="454280" cy="694958"/>
          </a:xfrm>
          <a:prstGeom prst="rect">
            <a:avLst/>
          </a:prstGeom>
        </p:spPr>
      </p:pic>
      <p:pic>
        <p:nvPicPr>
          <p:cNvPr id="19" name="Image 18">
            <a:hlinkClick r:id="rId4" action="ppaction://hlinksldjump"/>
            <a:extLst>
              <a:ext uri="{FF2B5EF4-FFF2-40B4-BE49-F238E27FC236}">
                <a16:creationId xmlns:a16="http://schemas.microsoft.com/office/drawing/2014/main" id="{13E20363-25D9-AD59-590A-DAC4E1989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519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DETAILS MAP «  GRANDE SALLE  »</a:t>
            </a:r>
            <a:br>
              <a:rPr lang="fr-FR" b="1" dirty="0"/>
            </a:br>
            <a:r>
              <a:rPr lang="fr-FR" sz="2400" dirty="0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19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9D0AF8B-59A7-00C9-4918-22573D536468}"/>
              </a:ext>
            </a:extLst>
          </p:cNvPr>
          <p:cNvGrpSpPr/>
          <p:nvPr/>
        </p:nvGrpSpPr>
        <p:grpSpPr>
          <a:xfrm>
            <a:off x="1804342" y="1825625"/>
            <a:ext cx="8229598" cy="4351338"/>
            <a:chOff x="1804342" y="1825625"/>
            <a:chExt cx="8229598" cy="435133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5AC2642-8D1F-948F-0E89-5432ADD4B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77" r="23877"/>
            <a:stretch/>
          </p:blipFill>
          <p:spPr>
            <a:xfrm>
              <a:off x="1804342" y="1825625"/>
              <a:ext cx="4114804" cy="4351338"/>
            </a:xfrm>
            <a:prstGeom prst="rect">
              <a:avLst/>
            </a:prstGeom>
            <a:ln w="38100">
              <a:solidFill>
                <a:srgbClr val="BA1A0A"/>
              </a:solidFill>
            </a:ln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F1FF803-9D46-A975-9007-0CE0E0F81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77" r="23877"/>
            <a:stretch/>
          </p:blipFill>
          <p:spPr>
            <a:xfrm>
              <a:off x="5919146" y="1825625"/>
              <a:ext cx="4114794" cy="4351338"/>
            </a:xfrm>
            <a:prstGeom prst="rect">
              <a:avLst/>
            </a:prstGeom>
            <a:ln w="38100">
              <a:solidFill>
                <a:srgbClr val="BA1A0A"/>
              </a:solidFill>
            </a:ln>
          </p:spPr>
        </p:pic>
      </p:grpSp>
      <p:pic>
        <p:nvPicPr>
          <p:cNvPr id="7" name="Image 6">
            <a:hlinkClick r:id="rId4" action="ppaction://hlinksldjump"/>
            <a:extLst>
              <a:ext uri="{FF2B5EF4-FFF2-40B4-BE49-F238E27FC236}">
                <a16:creationId xmlns:a16="http://schemas.microsoft.com/office/drawing/2014/main" id="{D4F911EC-F151-3FF2-D501-9C36923A5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9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A2140-AD25-2B4E-DD0C-F85DF20E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8D963E-9ABD-7A1F-7007-81979522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6EAAA8-7427-9F3F-F13B-C680F7E5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0B23FCC-819C-5F0A-0774-BCCC8128675B}"/>
              </a:ext>
            </a:extLst>
          </p:cNvPr>
          <p:cNvSpPr txBox="1">
            <a:spLocks/>
          </p:cNvSpPr>
          <p:nvPr/>
        </p:nvSpPr>
        <p:spPr>
          <a:xfrm>
            <a:off x="1099226" y="1825625"/>
            <a:ext cx="99935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fr-FR" dirty="0" err="1">
                <a:latin typeface="Futura Lt BT" panose="020B0402020204020303" pitchFamily="34" charset="0"/>
              </a:rPr>
              <a:t>Overview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lnSpc>
                <a:spcPct val="250000"/>
              </a:lnSpc>
            </a:pPr>
            <a:r>
              <a:rPr lang="fr-FR" dirty="0">
                <a:latin typeface="Futura Lt BT" panose="020B0402020204020303" pitchFamily="34" charset="0"/>
              </a:rPr>
              <a:t>Gameplay</a:t>
            </a:r>
          </a:p>
          <a:p>
            <a:pPr>
              <a:lnSpc>
                <a:spcPct val="250000"/>
              </a:lnSpc>
            </a:pPr>
            <a:r>
              <a:rPr lang="fr-FR" dirty="0" err="1">
                <a:latin typeface="Futura Lt BT" panose="020B0402020204020303" pitchFamily="34" charset="0"/>
              </a:rPr>
              <a:t>Gamespace</a:t>
            </a:r>
            <a:endParaRPr lang="fr-FR" dirty="0">
              <a:latin typeface="Futura Lt BT" panose="020B0402020204020303" pitchFamily="34" charset="0"/>
            </a:endParaRPr>
          </a:p>
          <a:p>
            <a:pPr>
              <a:lnSpc>
                <a:spcPct val="250000"/>
              </a:lnSpc>
            </a:pPr>
            <a:r>
              <a:rPr lang="fr-FR" dirty="0">
                <a:latin typeface="Futura Lt BT" panose="020B0402020204020303" pitchFamily="34" charset="0"/>
              </a:rPr>
              <a:t>Annexes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DC73BF50-2767-2DCD-A0AB-ADFF019AB936}"/>
              </a:ext>
            </a:extLst>
          </p:cNvPr>
          <p:cNvSpPr/>
          <p:nvPr/>
        </p:nvSpPr>
        <p:spPr>
          <a:xfrm>
            <a:off x="1322962" y="2329655"/>
            <a:ext cx="256323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hlinkClick r:id="rId3" action="ppaction://hlinksldjump"/>
            <a:extLst>
              <a:ext uri="{FF2B5EF4-FFF2-40B4-BE49-F238E27FC236}">
                <a16:creationId xmlns:a16="http://schemas.microsoft.com/office/drawing/2014/main" id="{160AA63A-4793-39F8-D058-238DBF584B2B}"/>
              </a:ext>
            </a:extLst>
          </p:cNvPr>
          <p:cNvSpPr/>
          <p:nvPr/>
        </p:nvSpPr>
        <p:spPr>
          <a:xfrm>
            <a:off x="1322962" y="3429000"/>
            <a:ext cx="256323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52B66AA5-71AA-99C2-2A09-60B5B303B39F}"/>
              </a:ext>
            </a:extLst>
          </p:cNvPr>
          <p:cNvSpPr/>
          <p:nvPr/>
        </p:nvSpPr>
        <p:spPr>
          <a:xfrm>
            <a:off x="1322962" y="4545409"/>
            <a:ext cx="256323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FBC0DF32-1DCB-A931-2075-73E827DAC4C6}"/>
              </a:ext>
            </a:extLst>
          </p:cNvPr>
          <p:cNvSpPr/>
          <p:nvPr/>
        </p:nvSpPr>
        <p:spPr>
          <a:xfrm>
            <a:off x="1322962" y="5661819"/>
            <a:ext cx="256323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39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DETAILS MAP «  GRANDE SALLE  »</a:t>
            </a:r>
            <a:br>
              <a:rPr lang="fr-FR" b="1" dirty="0"/>
            </a:br>
            <a:r>
              <a:rPr lang="fr-FR" sz="2400" dirty="0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A2B17C-77F1-7112-7EDF-50963E5E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962" y="2190749"/>
            <a:ext cx="4114800" cy="368913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D96E1E3-9BE8-0E4E-CC29-5D7833B24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53" y="5496402"/>
            <a:ext cx="322937" cy="494029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936EC91C-A44A-189C-60E1-AD2CA0C2C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298" y="1825625"/>
            <a:ext cx="5263475" cy="4351338"/>
          </a:xfrm>
        </p:spPr>
        <p:txBody>
          <a:bodyPr anchor="ctr">
            <a:normAutofit fontScale="70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fr-FR" sz="2400" dirty="0">
                <a:latin typeface="Futura Lt BT"/>
              </a:rPr>
              <a:t>1 : Porte vers le couloir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fr-FR" sz="2400" dirty="0">
                <a:latin typeface="Futura Lt BT"/>
              </a:rPr>
              <a:t>2 : Article sur la danseuse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fr-FR" sz="2400" dirty="0">
                <a:latin typeface="Futura Lt BT"/>
              </a:rPr>
              <a:t>3 : Dessin d’enfant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fr-FR" sz="2400" dirty="0">
                <a:latin typeface="Futura Lt BT"/>
              </a:rPr>
              <a:t>4 : Bandage + sceaux à glace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fr-FR" sz="2400" dirty="0">
                <a:latin typeface="Futura Lt BT"/>
              </a:rPr>
              <a:t>5 : Fiche d’inscription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fr-FR" sz="2400" dirty="0">
                <a:latin typeface="Futura Lt BT"/>
              </a:rPr>
              <a:t>6 : Boite à musique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fr-FR" sz="2400" dirty="0">
                <a:latin typeface="Futura Lt BT"/>
              </a:rPr>
              <a:t>7 : Tableaux </a:t>
            </a:r>
            <a:r>
              <a:rPr lang="fr-FR" sz="1800" dirty="0">
                <a:latin typeface="Futura Lt BT"/>
              </a:rPr>
              <a:t>(contient les éléments de la boite à musique)</a:t>
            </a:r>
            <a:endParaRPr lang="fr-FR" sz="2100" dirty="0">
              <a:latin typeface="Futura Lt BT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fr-FR" sz="2400" dirty="0">
                <a:latin typeface="Futura Lt BT"/>
              </a:rPr>
              <a:t>8 : Porte vers la chambre</a:t>
            </a:r>
          </a:p>
        </p:txBody>
      </p:sp>
      <p:sp>
        <p:nvSpPr>
          <p:cNvPr id="8" name="Oval 39">
            <a:extLst>
              <a:ext uri="{FF2B5EF4-FFF2-40B4-BE49-F238E27FC236}">
                <a16:creationId xmlns:a16="http://schemas.microsoft.com/office/drawing/2014/main" id="{E6AEE781-5170-21E2-9D09-0161D81B638F}"/>
              </a:ext>
            </a:extLst>
          </p:cNvPr>
          <p:cNvSpPr/>
          <p:nvPr/>
        </p:nvSpPr>
        <p:spPr>
          <a:xfrm>
            <a:off x="1566271" y="5556029"/>
            <a:ext cx="234881" cy="2328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" name="Oval 39">
            <a:extLst>
              <a:ext uri="{FF2B5EF4-FFF2-40B4-BE49-F238E27FC236}">
                <a16:creationId xmlns:a16="http://schemas.microsoft.com/office/drawing/2014/main" id="{CFEB9846-7474-0D47-64A5-A254F0BEB110}"/>
              </a:ext>
            </a:extLst>
          </p:cNvPr>
          <p:cNvSpPr/>
          <p:nvPr/>
        </p:nvSpPr>
        <p:spPr>
          <a:xfrm>
            <a:off x="1566271" y="4131118"/>
            <a:ext cx="234881" cy="232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" name="Oval 39">
            <a:extLst>
              <a:ext uri="{FF2B5EF4-FFF2-40B4-BE49-F238E27FC236}">
                <a16:creationId xmlns:a16="http://schemas.microsoft.com/office/drawing/2014/main" id="{56BD5C0A-EBEA-A865-3870-3DA7C323B7E1}"/>
              </a:ext>
            </a:extLst>
          </p:cNvPr>
          <p:cNvSpPr/>
          <p:nvPr/>
        </p:nvSpPr>
        <p:spPr>
          <a:xfrm>
            <a:off x="3637078" y="4116310"/>
            <a:ext cx="234881" cy="232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Oval 39">
            <a:extLst>
              <a:ext uri="{FF2B5EF4-FFF2-40B4-BE49-F238E27FC236}">
                <a16:creationId xmlns:a16="http://schemas.microsoft.com/office/drawing/2014/main" id="{4E7706A8-659F-12E9-56F6-8E6B8EF69446}"/>
              </a:ext>
            </a:extLst>
          </p:cNvPr>
          <p:cNvSpPr/>
          <p:nvPr/>
        </p:nvSpPr>
        <p:spPr>
          <a:xfrm>
            <a:off x="4120495" y="3429000"/>
            <a:ext cx="234881" cy="232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3" name="Oval 39">
            <a:extLst>
              <a:ext uri="{FF2B5EF4-FFF2-40B4-BE49-F238E27FC236}">
                <a16:creationId xmlns:a16="http://schemas.microsoft.com/office/drawing/2014/main" id="{2D742A37-959B-699E-F98C-3225E71BC4E2}"/>
              </a:ext>
            </a:extLst>
          </p:cNvPr>
          <p:cNvSpPr/>
          <p:nvPr/>
        </p:nvSpPr>
        <p:spPr>
          <a:xfrm>
            <a:off x="5123287" y="4232754"/>
            <a:ext cx="234881" cy="232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4" name="Oval 39">
            <a:extLst>
              <a:ext uri="{FF2B5EF4-FFF2-40B4-BE49-F238E27FC236}">
                <a16:creationId xmlns:a16="http://schemas.microsoft.com/office/drawing/2014/main" id="{FD7A1C7E-3084-F2BE-6A4A-68F740B02CC6}"/>
              </a:ext>
            </a:extLst>
          </p:cNvPr>
          <p:cNvSpPr/>
          <p:nvPr/>
        </p:nvSpPr>
        <p:spPr>
          <a:xfrm>
            <a:off x="3638911" y="2958690"/>
            <a:ext cx="234881" cy="2328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15" name="Oval 39">
            <a:extLst>
              <a:ext uri="{FF2B5EF4-FFF2-40B4-BE49-F238E27FC236}">
                <a16:creationId xmlns:a16="http://schemas.microsoft.com/office/drawing/2014/main" id="{AFD22933-A333-A369-C7B5-EF2FDD3BDE9A}"/>
              </a:ext>
            </a:extLst>
          </p:cNvPr>
          <p:cNvSpPr/>
          <p:nvPr/>
        </p:nvSpPr>
        <p:spPr>
          <a:xfrm>
            <a:off x="3618574" y="2263436"/>
            <a:ext cx="234881" cy="2328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7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D36454D-CAD7-E2C2-8CFC-84429EA26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93" y="3167859"/>
            <a:ext cx="322937" cy="494029"/>
          </a:xfrm>
          <a:prstGeom prst="rect">
            <a:avLst/>
          </a:prstGeom>
        </p:spPr>
      </p:pic>
      <p:sp>
        <p:nvSpPr>
          <p:cNvPr id="21" name="Oval 39">
            <a:extLst>
              <a:ext uri="{FF2B5EF4-FFF2-40B4-BE49-F238E27FC236}">
                <a16:creationId xmlns:a16="http://schemas.microsoft.com/office/drawing/2014/main" id="{16FA1116-778A-8F09-6829-F186853C0CD4}"/>
              </a:ext>
            </a:extLst>
          </p:cNvPr>
          <p:cNvSpPr/>
          <p:nvPr/>
        </p:nvSpPr>
        <p:spPr>
          <a:xfrm>
            <a:off x="5022164" y="3298429"/>
            <a:ext cx="234881" cy="2328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8</a:t>
            </a:r>
          </a:p>
        </p:txBody>
      </p:sp>
      <p:pic>
        <p:nvPicPr>
          <p:cNvPr id="25" name="Image 24">
            <a:hlinkClick r:id="rId4" action="ppaction://hlinksldjump"/>
            <a:extLst>
              <a:ext uri="{FF2B5EF4-FFF2-40B4-BE49-F238E27FC236}">
                <a16:creationId xmlns:a16="http://schemas.microsoft.com/office/drawing/2014/main" id="{ECA14AC1-0EFD-C43D-9F2A-5371B7C37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238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6E7C453-0C28-4929-BA42-EEF6D683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6" y="1825625"/>
            <a:ext cx="7875883" cy="4370510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DETAILS MAP «  CHAMBRE  »</a:t>
            </a:r>
            <a:br>
              <a:rPr lang="fr-FR" b="1" dirty="0"/>
            </a:br>
            <a:r>
              <a:rPr lang="fr-FR" sz="2400" dirty="0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3" name="Image 2">
            <a:hlinkClick r:id="rId3" action="ppaction://hlinksldjump"/>
            <a:extLst>
              <a:ext uri="{FF2B5EF4-FFF2-40B4-BE49-F238E27FC236}">
                <a16:creationId xmlns:a16="http://schemas.microsoft.com/office/drawing/2014/main" id="{23E183E8-98F0-2CFE-FDEE-AA99FAB3F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7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DETAILS MAP «  CHAMBRE  »</a:t>
            </a:r>
            <a:br>
              <a:rPr lang="fr-FR" b="1" dirty="0"/>
            </a:br>
            <a:r>
              <a:rPr lang="fr-FR" sz="2400" dirty="0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BB47594-2757-5A7C-FBD5-4F7D29BFA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530" y="2190749"/>
            <a:ext cx="4089664" cy="368913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468F222-7EBE-24A8-27A7-AABA4DA89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34" y="5134410"/>
            <a:ext cx="322937" cy="494029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476F009E-5CDF-BA11-275D-19659E03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298" y="1825625"/>
            <a:ext cx="5263475" cy="4351338"/>
          </a:xfrm>
        </p:spPr>
        <p:txBody>
          <a:bodyPr anchor="ctr">
            <a:normAutofit fontScale="92500" lnSpcReduction="1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fr-FR" sz="2400" dirty="0">
                <a:latin typeface="Futura Lt BT"/>
              </a:rPr>
              <a:t>1 : Porte vers la grande salle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fr-FR" sz="2400" dirty="0">
                <a:latin typeface="Futura Lt BT"/>
              </a:rPr>
              <a:t>2 : Armoire verrouillée </a:t>
            </a:r>
            <a:r>
              <a:rPr lang="fr-FR" sz="1800" dirty="0">
                <a:latin typeface="Futura Lt BT"/>
              </a:rPr>
              <a:t>(contient les chaussons)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fr-FR" sz="2400" dirty="0">
                <a:latin typeface="Futura Lt BT"/>
              </a:rPr>
              <a:t>3 : Tapis usé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fr-FR" sz="2400" dirty="0">
                <a:latin typeface="Futura Lt BT"/>
              </a:rPr>
              <a:t>4 : Puzzle du coffre </a:t>
            </a:r>
            <a:r>
              <a:rPr lang="fr-FR" sz="1800" dirty="0">
                <a:latin typeface="Futura Lt BT"/>
              </a:rPr>
              <a:t>(contient  la lettre de la mère)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fr-FR" sz="2400" dirty="0">
                <a:latin typeface="Futura Lt BT"/>
              </a:rPr>
              <a:t>5 : Table de chevet </a:t>
            </a:r>
            <a:r>
              <a:rPr lang="fr-FR" sz="1800" dirty="0">
                <a:latin typeface="Futura Lt BT"/>
              </a:rPr>
              <a:t>(contient la clé de l’armoire)</a:t>
            </a:r>
            <a:endParaRPr lang="fr-FR" sz="2400" dirty="0">
              <a:latin typeface="Futura Lt BT"/>
            </a:endParaRPr>
          </a:p>
        </p:txBody>
      </p:sp>
      <p:sp>
        <p:nvSpPr>
          <p:cNvPr id="13" name="Oval 39">
            <a:extLst>
              <a:ext uri="{FF2B5EF4-FFF2-40B4-BE49-F238E27FC236}">
                <a16:creationId xmlns:a16="http://schemas.microsoft.com/office/drawing/2014/main" id="{75155CF7-406B-0B0F-F603-15E09D7639D2}"/>
              </a:ext>
            </a:extLst>
          </p:cNvPr>
          <p:cNvSpPr/>
          <p:nvPr/>
        </p:nvSpPr>
        <p:spPr>
          <a:xfrm>
            <a:off x="1566271" y="5264980"/>
            <a:ext cx="234881" cy="23288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Oval 39">
            <a:extLst>
              <a:ext uri="{FF2B5EF4-FFF2-40B4-BE49-F238E27FC236}">
                <a16:creationId xmlns:a16="http://schemas.microsoft.com/office/drawing/2014/main" id="{B2C000B2-2A26-8B01-C1A9-D2EE499B4E57}"/>
              </a:ext>
            </a:extLst>
          </p:cNvPr>
          <p:cNvSpPr/>
          <p:nvPr/>
        </p:nvSpPr>
        <p:spPr>
          <a:xfrm>
            <a:off x="2483791" y="5115856"/>
            <a:ext cx="234881" cy="232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4" name="Oval 39">
            <a:extLst>
              <a:ext uri="{FF2B5EF4-FFF2-40B4-BE49-F238E27FC236}">
                <a16:creationId xmlns:a16="http://schemas.microsoft.com/office/drawing/2014/main" id="{AD010BE5-778A-ED3B-5135-0EBACCD408BA}"/>
              </a:ext>
            </a:extLst>
          </p:cNvPr>
          <p:cNvSpPr/>
          <p:nvPr/>
        </p:nvSpPr>
        <p:spPr>
          <a:xfrm>
            <a:off x="4366987" y="4804783"/>
            <a:ext cx="234881" cy="2328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5" name="Oval 39">
            <a:extLst>
              <a:ext uri="{FF2B5EF4-FFF2-40B4-BE49-F238E27FC236}">
                <a16:creationId xmlns:a16="http://schemas.microsoft.com/office/drawing/2014/main" id="{6DB8270B-8D72-99CB-D963-28CF4194B6A6}"/>
              </a:ext>
            </a:extLst>
          </p:cNvPr>
          <p:cNvSpPr/>
          <p:nvPr/>
        </p:nvSpPr>
        <p:spPr>
          <a:xfrm>
            <a:off x="2919187" y="3839690"/>
            <a:ext cx="234881" cy="232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6" name="Oval 39">
            <a:extLst>
              <a:ext uri="{FF2B5EF4-FFF2-40B4-BE49-F238E27FC236}">
                <a16:creationId xmlns:a16="http://schemas.microsoft.com/office/drawing/2014/main" id="{009B05C3-9817-13ED-8B10-7D1F6B514B62}"/>
              </a:ext>
            </a:extLst>
          </p:cNvPr>
          <p:cNvSpPr/>
          <p:nvPr/>
        </p:nvSpPr>
        <p:spPr>
          <a:xfrm>
            <a:off x="3728812" y="2791940"/>
            <a:ext cx="234881" cy="2328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5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8C7FCBC-4AF5-7E7B-FEEB-950455288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591" y="5323151"/>
            <a:ext cx="283641" cy="349434"/>
          </a:xfrm>
          <a:prstGeom prst="rect">
            <a:avLst/>
          </a:prstGeom>
        </p:spPr>
      </p:pic>
      <p:pic>
        <p:nvPicPr>
          <p:cNvPr id="28" name="Image 27">
            <a:hlinkClick r:id="rId5" action="ppaction://hlinksldjump"/>
            <a:extLst>
              <a:ext uri="{FF2B5EF4-FFF2-40B4-BE49-F238E27FC236}">
                <a16:creationId xmlns:a16="http://schemas.microsoft.com/office/drawing/2014/main" id="{0F04B0B9-5B90-CA4E-75CD-D8325353A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912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TIMELINE</a:t>
            </a:r>
            <a:br>
              <a:rPr lang="fr-FR" dirty="0"/>
            </a:br>
            <a:r>
              <a:rPr lang="fr-FR" sz="2400" dirty="0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C174AC46-9755-3066-2438-483DA28C5C9A}"/>
              </a:ext>
            </a:extLst>
          </p:cNvPr>
          <p:cNvSpPr/>
          <p:nvPr/>
        </p:nvSpPr>
        <p:spPr>
          <a:xfrm>
            <a:off x="838200" y="3741023"/>
            <a:ext cx="10515600" cy="14592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69348-546D-289E-3835-D8EED8FD99A8}"/>
              </a:ext>
            </a:extLst>
          </p:cNvPr>
          <p:cNvSpPr/>
          <p:nvPr/>
        </p:nvSpPr>
        <p:spPr>
          <a:xfrm>
            <a:off x="1100636" y="1959161"/>
            <a:ext cx="2776420" cy="56667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Futura Lt BT"/>
              </a:rPr>
              <a:t>Arrivée du joueur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55BCA7-A642-5F6A-632E-68792CDABAF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029027" y="2570444"/>
            <a:ext cx="1626" cy="9127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A73D674F-0AA8-C8E3-7B11-F672CA250943}"/>
              </a:ext>
            </a:extLst>
          </p:cNvPr>
          <p:cNvSpPr/>
          <p:nvPr/>
        </p:nvSpPr>
        <p:spPr>
          <a:xfrm>
            <a:off x="1703150" y="3483242"/>
            <a:ext cx="651753" cy="651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BA1A0A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61F2ED0-B03C-6F56-D274-D2BB085A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1587" y="3648613"/>
            <a:ext cx="372698" cy="3210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0E302ED-F3FC-4A82-E8D8-FDD060929CD5}"/>
              </a:ext>
            </a:extLst>
          </p:cNvPr>
          <p:cNvSpPr/>
          <p:nvPr/>
        </p:nvSpPr>
        <p:spPr>
          <a:xfrm>
            <a:off x="2255193" y="2475832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200" dirty="0">
                <a:latin typeface="Futura Lt BT"/>
              </a:rPr>
              <a:t>Le joueur doit interagir avec le </a:t>
            </a:r>
            <a:r>
              <a:rPr lang="fr-FR" sz="1200" b="1" dirty="0">
                <a:latin typeface="Futura Lt BT"/>
              </a:rPr>
              <a:t>rail</a:t>
            </a:r>
            <a:r>
              <a:rPr lang="fr-FR" sz="1200" dirty="0">
                <a:latin typeface="Futura Lt BT"/>
              </a:rPr>
              <a:t> sur le guichet, y poser la </a:t>
            </a:r>
            <a:r>
              <a:rPr lang="fr-FR" sz="1200" b="1" dirty="0">
                <a:latin typeface="Futura Lt BT"/>
              </a:rPr>
              <a:t>statuette de chat </a:t>
            </a:r>
            <a:r>
              <a:rPr lang="fr-FR" sz="1200" dirty="0">
                <a:latin typeface="Futura Lt BT"/>
              </a:rPr>
              <a:t>et résoudre le puzzle.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743895-9C0D-4375-C437-8075E6817142}"/>
              </a:ext>
            </a:extLst>
          </p:cNvPr>
          <p:cNvCxnSpPr>
            <a:cxnSpLocks/>
            <a:stCxn id="20" idx="4"/>
            <a:endCxn id="28" idx="0"/>
          </p:cNvCxnSpPr>
          <p:nvPr/>
        </p:nvCxnSpPr>
        <p:spPr>
          <a:xfrm flipH="1">
            <a:off x="4550922" y="4148987"/>
            <a:ext cx="2" cy="860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0FB41C4-5C97-3E6C-8E43-B436173416AB}"/>
              </a:ext>
            </a:extLst>
          </p:cNvPr>
          <p:cNvSpPr/>
          <p:nvPr/>
        </p:nvSpPr>
        <p:spPr>
          <a:xfrm>
            <a:off x="3221475" y="5009722"/>
            <a:ext cx="2658894" cy="6128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Futura Lt BT"/>
              </a:rPr>
              <a:t>Grande salle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522962-95AC-14C8-6FBB-9857B5F8DD2A}"/>
              </a:ext>
            </a:extLst>
          </p:cNvPr>
          <p:cNvSpPr/>
          <p:nvPr/>
        </p:nvSpPr>
        <p:spPr>
          <a:xfrm>
            <a:off x="4770604" y="4119868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fr-FR" sz="1200" dirty="0">
                <a:latin typeface="Futura Lt BT"/>
              </a:rPr>
              <a:t>Le joueur doit interagir avec les </a:t>
            </a:r>
            <a:r>
              <a:rPr lang="fr-FR" sz="1200" b="1" dirty="0">
                <a:latin typeface="Futura Lt BT"/>
              </a:rPr>
              <a:t>éléments disséminés </a:t>
            </a:r>
            <a:r>
              <a:rPr lang="fr-FR" sz="1200" dirty="0">
                <a:latin typeface="Futura Lt BT"/>
              </a:rPr>
              <a:t>dans la pièce pour dévoiler les </a:t>
            </a:r>
            <a:r>
              <a:rPr lang="fr-FR" sz="1200" b="1" dirty="0">
                <a:latin typeface="Futura Lt BT"/>
              </a:rPr>
              <a:t>éléments des tableaux</a:t>
            </a:r>
            <a:r>
              <a:rPr lang="fr-FR" sz="1200" dirty="0">
                <a:latin typeface="Futura Lt BT"/>
              </a:rPr>
              <a:t>.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E3B9D9F-A573-94A0-3BC8-FC7ABBDCF7E8}"/>
              </a:ext>
            </a:extLst>
          </p:cNvPr>
          <p:cNvSpPr/>
          <p:nvPr/>
        </p:nvSpPr>
        <p:spPr>
          <a:xfrm>
            <a:off x="4225047" y="3497234"/>
            <a:ext cx="651753" cy="651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45F4CDC1-03C0-7640-A4CA-DB2E9A85E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0961" y="3621259"/>
            <a:ext cx="419921" cy="406199"/>
          </a:xfrm>
          <a:prstGeom prst="rect">
            <a:avLst/>
          </a:prstGeom>
        </p:spPr>
      </p:pic>
      <p:sp>
        <p:nvSpPr>
          <p:cNvPr id="36" name="Ellipse 35">
            <a:extLst>
              <a:ext uri="{FF2B5EF4-FFF2-40B4-BE49-F238E27FC236}">
                <a16:creationId xmlns:a16="http://schemas.microsoft.com/office/drawing/2014/main" id="{5043ACA2-E8A0-BAA7-E40C-66F1E1CD8980}"/>
              </a:ext>
            </a:extLst>
          </p:cNvPr>
          <p:cNvSpPr/>
          <p:nvPr/>
        </p:nvSpPr>
        <p:spPr>
          <a:xfrm>
            <a:off x="6746945" y="3493308"/>
            <a:ext cx="651753" cy="651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BBCACF1D-8604-0A43-990E-6BF51ADDB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7449" y="3615359"/>
            <a:ext cx="470742" cy="387517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8788EDDE-C470-CA0A-0120-F93F5A8BC1E7}"/>
              </a:ext>
            </a:extLst>
          </p:cNvPr>
          <p:cNvCxnSpPr>
            <a:cxnSpLocks/>
            <a:stCxn id="45" idx="2"/>
            <a:endCxn id="36" idx="0"/>
          </p:cNvCxnSpPr>
          <p:nvPr/>
        </p:nvCxnSpPr>
        <p:spPr>
          <a:xfrm>
            <a:off x="7071196" y="2580510"/>
            <a:ext cx="1626" cy="9127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07BCAEF-1E1A-74E0-C784-B5E98FF59B2D}"/>
              </a:ext>
            </a:extLst>
          </p:cNvPr>
          <p:cNvSpPr/>
          <p:nvPr/>
        </p:nvSpPr>
        <p:spPr>
          <a:xfrm>
            <a:off x="5880368" y="1967668"/>
            <a:ext cx="2381655" cy="6128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Futura Lt BT"/>
              </a:rPr>
              <a:t>Chambre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3E6E66-C1C0-2E39-D84A-9774666C4C91}"/>
              </a:ext>
            </a:extLst>
          </p:cNvPr>
          <p:cNvSpPr/>
          <p:nvPr/>
        </p:nvSpPr>
        <p:spPr>
          <a:xfrm>
            <a:off x="7297361" y="2476331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200" dirty="0">
                <a:latin typeface="Futura Lt BT"/>
              </a:rPr>
              <a:t>Le joueur doit Résoudre le puzzle du </a:t>
            </a:r>
            <a:r>
              <a:rPr lang="fr-FR" sz="1200" b="1" dirty="0">
                <a:latin typeface="Futura Lt BT"/>
              </a:rPr>
              <a:t>coffre </a:t>
            </a:r>
            <a:r>
              <a:rPr lang="fr-FR" sz="1200" dirty="0">
                <a:latin typeface="Futura Lt BT"/>
              </a:rPr>
              <a:t>vers le miroir pour récupérer la </a:t>
            </a:r>
            <a:r>
              <a:rPr lang="fr-FR" sz="1200" b="1" dirty="0">
                <a:latin typeface="Futura Lt BT"/>
              </a:rPr>
              <a:t>lettre de la mère</a:t>
            </a:r>
            <a:r>
              <a:rPr lang="fr-FR" sz="1200" dirty="0">
                <a:latin typeface="Futura Lt BT"/>
              </a:rPr>
              <a:t>.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97B37536-22F0-6435-D618-471813A9EC45}"/>
              </a:ext>
            </a:extLst>
          </p:cNvPr>
          <p:cNvCxnSpPr>
            <a:cxnSpLocks/>
            <a:stCxn id="59" idx="4"/>
            <a:endCxn id="56" idx="0"/>
          </p:cNvCxnSpPr>
          <p:nvPr/>
        </p:nvCxnSpPr>
        <p:spPr>
          <a:xfrm flipH="1">
            <a:off x="9172362" y="4145061"/>
            <a:ext cx="2" cy="860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81AD51B-3E37-367C-DE0B-97C11218951F}"/>
              </a:ext>
            </a:extLst>
          </p:cNvPr>
          <p:cNvSpPr/>
          <p:nvPr/>
        </p:nvSpPr>
        <p:spPr>
          <a:xfrm>
            <a:off x="7812846" y="5005796"/>
            <a:ext cx="2719032" cy="6128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Futura Lt BT"/>
              </a:rPr>
              <a:t>Grande salle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341870-58DA-8FC7-3668-14426904070F}"/>
              </a:ext>
            </a:extLst>
          </p:cNvPr>
          <p:cNvSpPr/>
          <p:nvPr/>
        </p:nvSpPr>
        <p:spPr>
          <a:xfrm>
            <a:off x="9392044" y="4115942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fr-FR" sz="1200" dirty="0">
                <a:latin typeface="Futura Lt BT"/>
              </a:rPr>
              <a:t>Une fois toute les pièces récupérer, le joueur doit résoudre le puzzle de la </a:t>
            </a:r>
            <a:r>
              <a:rPr lang="fr-FR" sz="1200" b="1" dirty="0">
                <a:latin typeface="Futura Lt BT"/>
              </a:rPr>
              <a:t>boite à musique  </a:t>
            </a:r>
            <a:r>
              <a:rPr lang="fr-FR" sz="1200" dirty="0">
                <a:latin typeface="Futura Lt BT"/>
              </a:rPr>
              <a:t>sur la scène.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7AB0462E-5F20-BFA9-CEF8-0070200927C0}"/>
              </a:ext>
            </a:extLst>
          </p:cNvPr>
          <p:cNvSpPr/>
          <p:nvPr/>
        </p:nvSpPr>
        <p:spPr>
          <a:xfrm>
            <a:off x="8846487" y="3493308"/>
            <a:ext cx="651753" cy="651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A1A6142-00A2-993E-8003-887A9CB8B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2401" y="3617333"/>
            <a:ext cx="419921" cy="406199"/>
          </a:xfrm>
          <a:prstGeom prst="rect">
            <a:avLst/>
          </a:prstGeom>
        </p:spPr>
      </p:pic>
      <p:pic>
        <p:nvPicPr>
          <p:cNvPr id="3" name="Image 2">
            <a:hlinkClick r:id="rId5" action="ppaction://hlinksldjump"/>
            <a:extLst>
              <a:ext uri="{FF2B5EF4-FFF2-40B4-BE49-F238E27FC236}">
                <a16:creationId xmlns:a16="http://schemas.microsoft.com/office/drawing/2014/main" id="{397FAA0C-63CB-E9B3-2393-14BE05381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666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70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131956-BE43-6852-9BDC-DA0279BB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MOODBOARD</a:t>
            </a:r>
            <a:br>
              <a:rPr lang="fr-FR" b="1" dirty="0"/>
            </a:br>
            <a:r>
              <a:rPr lang="fr-FR" sz="2400" dirty="0"/>
              <a:t>Grande Salle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E43F7FA-A29A-4741-9E09-423047080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 r="2747"/>
          <a:stretch/>
        </p:blipFill>
        <p:spPr>
          <a:xfrm>
            <a:off x="3476624" y="3828256"/>
            <a:ext cx="2619375" cy="1743075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CA5594-3966-E0CD-7A65-E62D2416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BA665A-C952-4FAF-D385-D668A08D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9AA1611-B0E7-7713-B89E-C936D2051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72"/>
          <a:stretch/>
        </p:blipFill>
        <p:spPr>
          <a:xfrm>
            <a:off x="6096000" y="3828256"/>
            <a:ext cx="2619374" cy="1743075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DA6C295-35D6-3F47-FFCD-1C09F0D65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" b="98"/>
          <a:stretch/>
        </p:blipFill>
        <p:spPr>
          <a:xfrm>
            <a:off x="6095999" y="2051049"/>
            <a:ext cx="2619375" cy="1743075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4B9BDE-F221-D03F-3B2E-2CC4D326A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15" y="2051048"/>
            <a:ext cx="2619375" cy="1743075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pic>
        <p:nvPicPr>
          <p:cNvPr id="8" name="Image 7">
            <a:hlinkClick r:id="rId6" action="ppaction://hlinksldjump"/>
            <a:extLst>
              <a:ext uri="{FF2B5EF4-FFF2-40B4-BE49-F238E27FC236}">
                <a16:creationId xmlns:a16="http://schemas.microsoft.com/office/drawing/2014/main" id="{572D1F29-F638-272F-876F-55CA08BF8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40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131956-BE43-6852-9BDC-DA0279BB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MOODBOARD</a:t>
            </a:r>
            <a:br>
              <a:rPr lang="fr-FR" b="1" dirty="0"/>
            </a:br>
            <a:r>
              <a:rPr lang="fr-FR" sz="2400" dirty="0"/>
              <a:t>Chambre</a:t>
            </a:r>
          </a:p>
        </p:txBody>
      </p:sp>
      <p:pic>
        <p:nvPicPr>
          <p:cNvPr id="7" name="Espace réservé du contenu 6" descr="Une image contenant intérieur, chaise, vieux, zone&#10;&#10;Description générée automatiquement">
            <a:extLst>
              <a:ext uri="{FF2B5EF4-FFF2-40B4-BE49-F238E27FC236}">
                <a16:creationId xmlns:a16="http://schemas.microsoft.com/office/drawing/2014/main" id="{5E43F7FA-A29A-4741-9E09-423047080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5"/>
          <a:stretch/>
        </p:blipFill>
        <p:spPr>
          <a:xfrm>
            <a:off x="2166937" y="3151981"/>
            <a:ext cx="2619375" cy="1743075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CA5594-3966-E0CD-7A65-E62D2416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BA665A-C952-4FAF-D385-D668A08D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9" name="Image 8" descr="Une image contenant intérieur, pièce, plancher, vivant&#10;&#10;Description générée automatiquement">
            <a:extLst>
              <a:ext uri="{FF2B5EF4-FFF2-40B4-BE49-F238E27FC236}">
                <a16:creationId xmlns:a16="http://schemas.microsoft.com/office/drawing/2014/main" id="{99AA1611-B0E7-7713-B89E-C936D2051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87" y="3151981"/>
            <a:ext cx="2619375" cy="1743075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pic>
        <p:nvPicPr>
          <p:cNvPr id="11" name="Image 10" descr="Une image contenant intérieur, pièce, vivant, plancher&#10;&#10;Description générée automatiquement">
            <a:extLst>
              <a:ext uri="{FF2B5EF4-FFF2-40B4-BE49-F238E27FC236}">
                <a16:creationId xmlns:a16="http://schemas.microsoft.com/office/drawing/2014/main" id="{9DA6C295-35D6-3F47-FFCD-1C09F0D651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7"/>
          <a:stretch/>
        </p:blipFill>
        <p:spPr>
          <a:xfrm>
            <a:off x="4786312" y="3151981"/>
            <a:ext cx="2619375" cy="1743075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pic>
        <p:nvPicPr>
          <p:cNvPr id="12" name="Image 11">
            <a:hlinkClick r:id="rId5" action="ppaction://hlinksldjump"/>
            <a:extLst>
              <a:ext uri="{FF2B5EF4-FFF2-40B4-BE49-F238E27FC236}">
                <a16:creationId xmlns:a16="http://schemas.microsoft.com/office/drawing/2014/main" id="{6B97519C-5314-C6BD-0FC9-EC2B1C5C3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33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2DCAC-170A-B9E1-2408-3F6430C1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7200" b="1" dirty="0"/>
              <a:t>OVERVIEW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055176-DA9A-0288-1C72-7C75D608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2000" dirty="0">
                <a:latin typeface="Futura Lt BT" panose="020B0402020204020303" pitchFamily="34" charset="0"/>
              </a:rPr>
              <a:t>Contexte – </a:t>
            </a:r>
            <a:r>
              <a:rPr lang="fr-FR" sz="2000" dirty="0" err="1">
                <a:latin typeface="Futura Lt BT" panose="020B0402020204020303" pitchFamily="34" charset="0"/>
              </a:rPr>
              <a:t>Aesthetics</a:t>
            </a:r>
            <a:r>
              <a:rPr lang="fr-FR" sz="2000" dirty="0">
                <a:latin typeface="Futura Lt BT" panose="020B0402020204020303" pitchFamily="34" charset="0"/>
              </a:rPr>
              <a:t> – Narrative – Project </a:t>
            </a:r>
            <a:r>
              <a:rPr lang="fr-FR" sz="2000" dirty="0" err="1">
                <a:latin typeface="Futura Lt BT" panose="020B0402020204020303" pitchFamily="34" charset="0"/>
              </a:rPr>
              <a:t>Constraints</a:t>
            </a:r>
            <a:r>
              <a:rPr lang="fr-FR" sz="2000" dirty="0">
                <a:latin typeface="Futura Lt BT" panose="020B0402020204020303" pitchFamily="34" charset="0"/>
              </a:rPr>
              <a:t> – Scope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0988C1-0C06-F26C-E8FE-1F0C0D80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DE571F-3BC3-DBA9-872A-98075A91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07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4BF442-92B5-5FEC-A894-10B97963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CONTEXT</a:t>
            </a:r>
            <a:br>
              <a:rPr lang="fr-FR" sz="4400" dirty="0"/>
            </a:br>
            <a:r>
              <a:rPr lang="fr-FR" sz="2400" dirty="0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FDAD5C-D22C-024B-ED4A-769EDB4BA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70000"/>
              </a:lnSpc>
            </a:pPr>
            <a:r>
              <a:rPr lang="fr-FR" sz="2800" dirty="0">
                <a:latin typeface="Futura Lt BT" panose="020B0402020204020303" pitchFamily="34" charset="0"/>
              </a:rPr>
              <a:t>Le niveau se situe au </a:t>
            </a:r>
            <a:r>
              <a:rPr lang="fr-FR" sz="2800" b="1" dirty="0">
                <a:latin typeface="Futura Lt BT" panose="020B0402020204020303" pitchFamily="34" charset="0"/>
              </a:rPr>
              <a:t>début</a:t>
            </a:r>
            <a:r>
              <a:rPr lang="fr-FR" sz="2800" dirty="0">
                <a:latin typeface="Futura Lt BT" panose="020B0402020204020303" pitchFamily="34" charset="0"/>
              </a:rPr>
              <a:t> </a:t>
            </a:r>
            <a:r>
              <a:rPr lang="fr-FR" sz="2800" b="1" dirty="0">
                <a:latin typeface="Futura Lt BT" panose="020B0402020204020303" pitchFamily="34" charset="0"/>
              </a:rPr>
              <a:t>du jeu </a:t>
            </a:r>
            <a:r>
              <a:rPr lang="fr-FR" sz="2800" dirty="0">
                <a:latin typeface="Futura Lt BT" panose="020B0402020204020303" pitchFamily="34" charset="0"/>
              </a:rPr>
              <a:t>à l’arrivée du personnage dans le </a:t>
            </a:r>
            <a:r>
              <a:rPr lang="fr-FR" sz="2800" b="1" dirty="0">
                <a:latin typeface="Futura Lt BT" panose="020B0402020204020303" pitchFamily="34" charset="0"/>
              </a:rPr>
              <a:t>cabaret</a:t>
            </a:r>
          </a:p>
          <a:p>
            <a:pPr algn="just">
              <a:lnSpc>
                <a:spcPct val="170000"/>
              </a:lnSpc>
            </a:pPr>
            <a:r>
              <a:rPr lang="fr-FR" sz="2800" dirty="0">
                <a:latin typeface="Futura Lt BT" panose="020B0402020204020303" pitchFamily="34" charset="0"/>
              </a:rPr>
              <a:t>Le personnage doit trouver des </a:t>
            </a:r>
            <a:r>
              <a:rPr lang="fr-FR" sz="2800" b="1" dirty="0">
                <a:latin typeface="Futura Lt BT" panose="020B0402020204020303" pitchFamily="34" charset="0"/>
              </a:rPr>
              <a:t>indices</a:t>
            </a:r>
            <a:r>
              <a:rPr lang="fr-FR" sz="2800" dirty="0">
                <a:latin typeface="Futura Lt BT" panose="020B0402020204020303" pitchFamily="34" charset="0"/>
              </a:rPr>
              <a:t> et résoudre des </a:t>
            </a:r>
            <a:r>
              <a:rPr lang="fr-FR" sz="2800" b="1" dirty="0">
                <a:latin typeface="Futura Lt BT" panose="020B0402020204020303" pitchFamily="34" charset="0"/>
              </a:rPr>
              <a:t>énigmes</a:t>
            </a:r>
            <a:r>
              <a:rPr lang="fr-FR" sz="2800" dirty="0">
                <a:latin typeface="Futura Lt BT" panose="020B0402020204020303" pitchFamily="34" charset="0"/>
              </a:rPr>
              <a:t> pour avancer</a:t>
            </a:r>
          </a:p>
          <a:p>
            <a:pPr algn="just">
              <a:lnSpc>
                <a:spcPct val="170000"/>
              </a:lnSpc>
            </a:pPr>
            <a:r>
              <a:rPr lang="fr-FR" sz="2800" dirty="0">
                <a:latin typeface="Futura Lt BT" panose="020B0402020204020303" pitchFamily="34" charset="0"/>
              </a:rPr>
              <a:t>Le but du niveau est de pousser le joueur à la </a:t>
            </a:r>
            <a:r>
              <a:rPr lang="fr-FR" sz="2800" b="1" dirty="0">
                <a:latin typeface="Futura Lt BT" panose="020B0402020204020303" pitchFamily="34" charset="0"/>
              </a:rPr>
              <a:t>réflexion</a:t>
            </a:r>
            <a:r>
              <a:rPr lang="fr-FR" sz="2800" dirty="0">
                <a:latin typeface="Futura Lt BT" panose="020B0402020204020303" pitchFamily="34" charset="0"/>
              </a:rPr>
              <a:t> et à </a:t>
            </a:r>
            <a:r>
              <a:rPr lang="fr-FR" sz="2800" b="1" dirty="0">
                <a:latin typeface="Futura Lt BT" panose="020B0402020204020303" pitchFamily="34" charset="0"/>
              </a:rPr>
              <a:t>l’exploration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E4BF24-3654-64C8-8571-B46705040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7DC0A2-7C36-FFC5-7392-F58368EC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6" name="Image 5">
            <a:hlinkClick r:id="rId2" action="ppaction://hlinksldjump"/>
            <a:extLst>
              <a:ext uri="{FF2B5EF4-FFF2-40B4-BE49-F238E27FC236}">
                <a16:creationId xmlns:a16="http://schemas.microsoft.com/office/drawing/2014/main" id="{51E43851-9AC2-582A-2D00-D503CC5B2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445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DCB1C-ACC8-C2F1-03E0-97BF525E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AESTHETICS</a:t>
            </a:r>
            <a:br>
              <a:rPr lang="fr-FR" sz="2400" dirty="0"/>
            </a:br>
            <a:r>
              <a:rPr lang="fr-FR" sz="2400" dirty="0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AAB8B1-3FA0-1E31-80C0-6D7D6990A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800" dirty="0">
                <a:solidFill>
                  <a:schemeClr val="bg1"/>
                </a:solidFill>
                <a:latin typeface="Futura Lt BT" panose="020B0402020204020303" pitchFamily="34" charset="0"/>
              </a:rPr>
              <a:t>Dans le niveau règne une </a:t>
            </a:r>
            <a:r>
              <a:rPr lang="fr-FR" sz="2800" b="1" dirty="0">
                <a:solidFill>
                  <a:schemeClr val="bg1"/>
                </a:solidFill>
                <a:latin typeface="Futura Lt BT" panose="020B0402020204020303" pitchFamily="34" charset="0"/>
              </a:rPr>
              <a:t>atmosphère calme et chaude </a:t>
            </a:r>
            <a:r>
              <a:rPr lang="fr-FR" sz="2800" dirty="0">
                <a:solidFill>
                  <a:schemeClr val="bg1"/>
                </a:solidFill>
                <a:latin typeface="Futura Lt BT" panose="020B0402020204020303" pitchFamily="34" charset="0"/>
              </a:rPr>
              <a:t>d’un </a:t>
            </a:r>
            <a:r>
              <a:rPr lang="fr-FR" sz="2800" b="1" dirty="0">
                <a:solidFill>
                  <a:schemeClr val="bg1"/>
                </a:solidFill>
                <a:latin typeface="Futura Lt BT" panose="020B0402020204020303" pitchFamily="34" charset="0"/>
              </a:rPr>
              <a:t>cabaret des années 1890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15EF6A-50DE-2BD7-4722-015F2F99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09D3A4-111E-EFEF-63B5-CE7A09A8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6" name="Image 4" descr="Une image contenant manège, carrousel, extérieur, rouge&#10;&#10;Description générée automatiquement">
            <a:extLst>
              <a:ext uri="{FF2B5EF4-FFF2-40B4-BE49-F238E27FC236}">
                <a16:creationId xmlns:a16="http://schemas.microsoft.com/office/drawing/2014/main" id="{62B32ECF-78A3-3FE5-75D1-A86DC826C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26974" b="9091"/>
          <a:stretch/>
        </p:blipFill>
        <p:spPr>
          <a:xfrm>
            <a:off x="6577706" y="2986391"/>
            <a:ext cx="4033362" cy="3190572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766227-CBB2-57C3-1C62-83C505AEE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2" r="14862"/>
          <a:stretch/>
        </p:blipFill>
        <p:spPr>
          <a:xfrm>
            <a:off x="1580932" y="2986391"/>
            <a:ext cx="4033362" cy="3188511"/>
          </a:xfrm>
          <a:prstGeom prst="rect">
            <a:avLst/>
          </a:prstGeom>
          <a:ln w="38100">
            <a:solidFill>
              <a:srgbClr val="BA1A0A"/>
            </a:solidFill>
          </a:ln>
        </p:spPr>
      </p:pic>
      <p:pic>
        <p:nvPicPr>
          <p:cNvPr id="7" name="Image 6">
            <a:hlinkClick r:id="rId4" action="ppaction://hlinksldjump"/>
            <a:extLst>
              <a:ext uri="{FF2B5EF4-FFF2-40B4-BE49-F238E27FC236}">
                <a16:creationId xmlns:a16="http://schemas.microsoft.com/office/drawing/2014/main" id="{6157F494-D1F3-1E4D-FE62-7E164AF4F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9877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54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3A2F1F-E968-432D-1046-95571D25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NARRATIVE</a:t>
            </a:r>
            <a:br>
              <a:rPr lang="fr-FR" b="1" dirty="0"/>
            </a:br>
            <a:r>
              <a:rPr lang="fr-FR" sz="2400" dirty="0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5588A1-E3EE-0A25-40EF-A1AAFDC15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fr-FR" sz="2800" dirty="0">
                <a:latin typeface="Futura Lt BT" panose="020B0402020204020303" pitchFamily="34" charset="0"/>
              </a:rPr>
              <a:t>Le niveau se situe au </a:t>
            </a:r>
            <a:r>
              <a:rPr lang="fr-FR" sz="2800" b="1" dirty="0">
                <a:latin typeface="Futura Lt BT" panose="020B0402020204020303" pitchFamily="34" charset="0"/>
              </a:rPr>
              <a:t>début de la timeline </a:t>
            </a:r>
            <a:r>
              <a:rPr lang="fr-FR" sz="2800" dirty="0">
                <a:latin typeface="Futura Lt BT" panose="020B0402020204020303" pitchFamily="34" charset="0"/>
              </a:rPr>
              <a:t>du jeu, il présente la </a:t>
            </a:r>
            <a:r>
              <a:rPr lang="fr-FR" sz="2800" b="1" dirty="0">
                <a:latin typeface="Futura Lt BT" panose="020B0402020204020303" pitchFamily="34" charset="0"/>
              </a:rPr>
              <a:t>pièce principale </a:t>
            </a:r>
            <a:r>
              <a:rPr lang="fr-FR" sz="2800" dirty="0">
                <a:latin typeface="Futura Lt BT" panose="020B0402020204020303" pitchFamily="34" charset="0"/>
              </a:rPr>
              <a:t>et les prémices de l’enquête.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fr-FR" sz="2800" dirty="0">
                <a:latin typeface="Futura Lt BT" panose="020B0402020204020303" pitchFamily="34" charset="0"/>
              </a:rPr>
              <a:t>Le joueur découvre les </a:t>
            </a:r>
            <a:r>
              <a:rPr lang="fr-FR" sz="2800" b="1" dirty="0">
                <a:latin typeface="Futura Lt BT" panose="020B0402020204020303" pitchFamily="34" charset="0"/>
              </a:rPr>
              <a:t>éléments d’histoire </a:t>
            </a:r>
            <a:r>
              <a:rPr lang="fr-FR" sz="2800" dirty="0">
                <a:latin typeface="Futura Lt BT" panose="020B0402020204020303" pitchFamily="34" charset="0"/>
              </a:rPr>
              <a:t>en récoltant des </a:t>
            </a:r>
            <a:r>
              <a:rPr lang="fr-FR" sz="2800" b="1" dirty="0">
                <a:latin typeface="Futura Lt BT" panose="020B0402020204020303" pitchFamily="34" charset="0"/>
              </a:rPr>
              <a:t>indices</a:t>
            </a:r>
            <a:r>
              <a:rPr lang="fr-FR" sz="2800" dirty="0">
                <a:latin typeface="Futura Lt BT" panose="020B0402020204020303" pitchFamily="34" charset="0"/>
              </a:rPr>
              <a:t> le long du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9502CF-EFC2-2BE3-3F28-7584C958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0B4524-87D0-1491-0FD8-8028172C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Image 5">
            <a:hlinkClick r:id="rId2" action="ppaction://hlinksldjump"/>
            <a:extLst>
              <a:ext uri="{FF2B5EF4-FFF2-40B4-BE49-F238E27FC236}">
                <a16:creationId xmlns:a16="http://schemas.microsoft.com/office/drawing/2014/main" id="{8155D852-3087-76C3-C9E1-E416995A7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34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1A960-419B-82F9-DCD0-CD73C4B6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PROJECT CONSTRAINT</a:t>
            </a:r>
            <a:br>
              <a:rPr lang="fr-FR" sz="2400" dirty="0"/>
            </a:br>
            <a:r>
              <a:rPr lang="fr-FR" sz="2400" dirty="0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3CC56E-916D-16EA-B54D-063F28DB6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fr-FR" sz="2000" dirty="0">
                <a:latin typeface="Futura Lt BT" panose="020B0402020204020303" pitchFamily="34" charset="0"/>
              </a:rPr>
              <a:t>Un jeu d’aventure</a:t>
            </a:r>
          </a:p>
          <a:p>
            <a:pPr lvl="1"/>
            <a:r>
              <a:rPr lang="fr-FR" sz="1800" b="1" dirty="0">
                <a:latin typeface="Futura Lt BT" panose="020B0402020204020303" pitchFamily="34" charset="0"/>
              </a:rPr>
              <a:t>Action</a:t>
            </a:r>
            <a:r>
              <a:rPr lang="fr-FR" sz="1800" dirty="0">
                <a:latin typeface="Futura Lt BT" panose="020B0402020204020303" pitchFamily="34" charset="0"/>
              </a:rPr>
              <a:t> via </a:t>
            </a:r>
            <a:r>
              <a:rPr lang="fr-FR" sz="1800" b="1" dirty="0">
                <a:latin typeface="Futura Lt BT" panose="020B0402020204020303" pitchFamily="34" charset="0"/>
              </a:rPr>
              <a:t>énigmes</a:t>
            </a:r>
            <a:r>
              <a:rPr lang="fr-FR" sz="1800" dirty="0">
                <a:latin typeface="Futura Lt BT" panose="020B0402020204020303" pitchFamily="34" charset="0"/>
              </a:rPr>
              <a:t>, </a:t>
            </a:r>
            <a:r>
              <a:rPr lang="fr-FR" sz="1800" b="1" dirty="0">
                <a:latin typeface="Futura Lt BT" panose="020B0402020204020303" pitchFamily="34" charset="0"/>
              </a:rPr>
              <a:t>puzzles</a:t>
            </a:r>
            <a:r>
              <a:rPr lang="fr-FR" sz="1800" dirty="0">
                <a:latin typeface="Futura Lt BT" panose="020B0402020204020303" pitchFamily="34" charset="0"/>
              </a:rPr>
              <a:t>, récupérations </a:t>
            </a:r>
            <a:r>
              <a:rPr lang="fr-FR" sz="1800" b="1" dirty="0">
                <a:latin typeface="Futura Lt BT" panose="020B0402020204020303" pitchFamily="34" charset="0"/>
              </a:rPr>
              <a:t>d’items</a:t>
            </a:r>
          </a:p>
          <a:p>
            <a:pPr lvl="1"/>
            <a:r>
              <a:rPr lang="fr-FR" sz="1800" b="1" dirty="0">
                <a:latin typeface="Futura Lt BT" panose="020B0402020204020303" pitchFamily="34" charset="0"/>
              </a:rPr>
              <a:t>Réflexion</a:t>
            </a:r>
            <a:r>
              <a:rPr lang="fr-FR" sz="1800" dirty="0">
                <a:latin typeface="Futura Lt BT" panose="020B0402020204020303" pitchFamily="34" charset="0"/>
              </a:rPr>
              <a:t> via des </a:t>
            </a:r>
            <a:r>
              <a:rPr lang="fr-FR" sz="1800" b="1" dirty="0">
                <a:latin typeface="Futura Lt BT" panose="020B0402020204020303" pitchFamily="34" charset="0"/>
              </a:rPr>
              <a:t>items à associer</a:t>
            </a:r>
            <a:r>
              <a:rPr lang="fr-FR" sz="1800" dirty="0">
                <a:latin typeface="Futura Lt BT" panose="020B0402020204020303" pitchFamily="34" charset="0"/>
              </a:rPr>
              <a:t>, du </a:t>
            </a:r>
            <a:r>
              <a:rPr lang="fr-FR" sz="1800" b="1" dirty="0">
                <a:latin typeface="Futura Lt BT" panose="020B0402020204020303" pitchFamily="34" charset="0"/>
              </a:rPr>
              <a:t>sens à donner à des textes</a:t>
            </a:r>
          </a:p>
          <a:p>
            <a:pPr lvl="1"/>
            <a:r>
              <a:rPr lang="fr-FR" sz="1800" dirty="0">
                <a:latin typeface="Futura Lt BT" panose="020B0402020204020303" pitchFamily="34" charset="0"/>
              </a:rPr>
              <a:t>Ambiance via le </a:t>
            </a:r>
            <a:r>
              <a:rPr lang="fr-FR" sz="1800" b="1" dirty="0">
                <a:latin typeface="Futura Lt BT" panose="020B0402020204020303" pitchFamily="34" charset="0"/>
              </a:rPr>
              <a:t>storytelling</a:t>
            </a:r>
            <a:r>
              <a:rPr lang="fr-FR" sz="1800" dirty="0">
                <a:latin typeface="Futura Lt BT" panose="020B0402020204020303" pitchFamily="34" charset="0"/>
              </a:rPr>
              <a:t> et le </a:t>
            </a:r>
            <a:r>
              <a:rPr lang="fr-FR" sz="1800" b="1" dirty="0">
                <a:latin typeface="Futura Lt BT" panose="020B0402020204020303" pitchFamily="34" charset="0"/>
              </a:rPr>
              <a:t>contexte</a:t>
            </a:r>
          </a:p>
          <a:p>
            <a:pPr lvl="1"/>
            <a:r>
              <a:rPr lang="fr-FR" sz="1800" dirty="0">
                <a:latin typeface="Futura Lt BT" panose="020B0402020204020303" pitchFamily="34" charset="0"/>
              </a:rPr>
              <a:t>Histoire (Lore-scénario du jeu/personnages)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latin typeface="Futura Lt BT" panose="020B0402020204020303" pitchFamily="34" charset="0"/>
              </a:rPr>
              <a:t>Réflexion sur le synopsis / jeu</a:t>
            </a:r>
          </a:p>
          <a:p>
            <a:pPr algn="just">
              <a:lnSpc>
                <a:spcPct val="150000"/>
              </a:lnSpc>
            </a:pPr>
            <a:r>
              <a:rPr lang="fr-FR" sz="2000" b="1" dirty="0">
                <a:latin typeface="Futura Lt BT" panose="020B0402020204020303" pitchFamily="34" charset="0"/>
              </a:rPr>
              <a:t>Timeline</a:t>
            </a:r>
            <a:r>
              <a:rPr lang="fr-FR" sz="2000" dirty="0">
                <a:latin typeface="Futura Lt BT" panose="020B0402020204020303" pitchFamily="34" charset="0"/>
              </a:rPr>
              <a:t> des personnages + </a:t>
            </a:r>
            <a:r>
              <a:rPr lang="fr-FR" sz="2000" b="1" dirty="0">
                <a:latin typeface="Futura Lt BT" panose="020B0402020204020303" pitchFamily="34" charset="0"/>
              </a:rPr>
              <a:t>Flowchart</a:t>
            </a:r>
            <a:r>
              <a:rPr lang="fr-FR" sz="2000" dirty="0">
                <a:latin typeface="Futura Lt BT" panose="020B0402020204020303" pitchFamily="34" charset="0"/>
              </a:rPr>
              <a:t> de progression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latin typeface="Futura Lt BT" panose="020B0402020204020303" pitchFamily="34" charset="0"/>
              </a:rPr>
              <a:t>L’enquête doit être </a:t>
            </a:r>
            <a:r>
              <a:rPr lang="fr-FR" sz="2000" b="1" dirty="0">
                <a:latin typeface="Futura Lt BT" panose="020B0402020204020303" pitchFamily="34" charset="0"/>
              </a:rPr>
              <a:t>solide</a:t>
            </a:r>
            <a:r>
              <a:rPr lang="fr-FR" sz="2000" dirty="0">
                <a:latin typeface="Futura Lt BT" panose="020B0402020204020303" pitchFamily="34" charset="0"/>
              </a:rPr>
              <a:t>, </a:t>
            </a:r>
            <a:r>
              <a:rPr lang="fr-FR" sz="2000" b="1" dirty="0">
                <a:latin typeface="Futura Lt BT" panose="020B0402020204020303" pitchFamily="34" charset="0"/>
              </a:rPr>
              <a:t>intrigante</a:t>
            </a:r>
            <a:r>
              <a:rPr lang="fr-FR" sz="2000" dirty="0">
                <a:latin typeface="Futura Lt BT" panose="020B0402020204020303" pitchFamily="34" charset="0"/>
              </a:rPr>
              <a:t> et </a:t>
            </a:r>
            <a:r>
              <a:rPr lang="fr-FR" sz="2000" b="1" dirty="0">
                <a:latin typeface="Futura Lt BT" panose="020B0402020204020303" pitchFamily="34" charset="0"/>
              </a:rPr>
              <a:t>impliquante</a:t>
            </a:r>
            <a:r>
              <a:rPr lang="fr-FR" sz="2000" dirty="0">
                <a:latin typeface="Futura Lt BT" panose="020B0402020204020303" pitchFamily="34" charset="0"/>
              </a:rPr>
              <a:t> pour le joueur </a:t>
            </a:r>
            <a:r>
              <a:rPr lang="fr-FR" sz="2000" b="1" dirty="0">
                <a:latin typeface="Futura Lt BT" panose="020B0402020204020303" pitchFamily="34" charset="0"/>
              </a:rPr>
              <a:t>pas de mort du personnage</a:t>
            </a:r>
          </a:p>
          <a:p>
            <a:pPr algn="just">
              <a:lnSpc>
                <a:spcPct val="150000"/>
              </a:lnSpc>
            </a:pPr>
            <a:r>
              <a:rPr lang="fr-FR" sz="2000" dirty="0">
                <a:latin typeface="Futura Lt BT" panose="020B0402020204020303" pitchFamily="34" charset="0"/>
              </a:rPr>
              <a:t>Laisser le joueur </a:t>
            </a:r>
            <a:r>
              <a:rPr lang="fr-FR" sz="2000" b="1" dirty="0">
                <a:latin typeface="Futura Lt BT" panose="020B0402020204020303" pitchFamily="34" charset="0"/>
              </a:rPr>
              <a:t>apprécier le décors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C76DD7-2411-F799-DAB4-4F087CB9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0F042A-E368-BFB2-F119-B9E9EB6A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6" name="Image 5">
            <a:hlinkClick r:id="rId2" action="ppaction://hlinksldjump"/>
            <a:extLst>
              <a:ext uri="{FF2B5EF4-FFF2-40B4-BE49-F238E27FC236}">
                <a16:creationId xmlns:a16="http://schemas.microsoft.com/office/drawing/2014/main" id="{257A1221-F05D-0303-5CF9-0CB9F7B6A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45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1A960-419B-82F9-DCD0-CD73C4B6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SCOPE</a:t>
            </a:r>
            <a:br>
              <a:rPr lang="fr-FR" b="1" dirty="0"/>
            </a:br>
            <a:r>
              <a:rPr lang="fr-FR" sz="2400" dirty="0"/>
              <a:t>OVERVIEW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3CC56E-916D-16EA-B54D-063F28DB6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latin typeface="Futura Lt BT"/>
              </a:rPr>
              <a:t>Notre niveau sera composé de </a:t>
            </a:r>
            <a:r>
              <a:rPr lang="fr-FR" b="1" dirty="0">
                <a:latin typeface="Futura Lt BT"/>
              </a:rPr>
              <a:t>4 salles </a:t>
            </a:r>
            <a:r>
              <a:rPr lang="fr-FR" dirty="0">
                <a:latin typeface="Futura Lt BT"/>
              </a:rPr>
              <a:t>:</a:t>
            </a:r>
          </a:p>
          <a:p>
            <a:pPr lvl="1" algn="just">
              <a:lnSpc>
                <a:spcPct val="150000"/>
              </a:lnSpc>
            </a:pPr>
            <a:r>
              <a:rPr lang="fr-FR" dirty="0">
                <a:latin typeface="Futura Lt BT"/>
              </a:rPr>
              <a:t>Une entrée</a:t>
            </a:r>
          </a:p>
          <a:p>
            <a:pPr lvl="1" algn="just">
              <a:lnSpc>
                <a:spcPct val="150000"/>
              </a:lnSpc>
            </a:pPr>
            <a:r>
              <a:rPr lang="fr-FR" dirty="0">
                <a:latin typeface="Futura Lt BT"/>
              </a:rPr>
              <a:t>Un couloir</a:t>
            </a:r>
          </a:p>
          <a:p>
            <a:pPr lvl="1" algn="just">
              <a:lnSpc>
                <a:spcPct val="150000"/>
              </a:lnSpc>
            </a:pPr>
            <a:r>
              <a:rPr lang="fr-FR" dirty="0">
                <a:latin typeface="Futura Lt BT"/>
              </a:rPr>
              <a:t>Une grande salle</a:t>
            </a:r>
          </a:p>
          <a:p>
            <a:pPr lvl="1" algn="just">
              <a:lnSpc>
                <a:spcPct val="150000"/>
              </a:lnSpc>
            </a:pPr>
            <a:r>
              <a:rPr lang="fr-FR" dirty="0">
                <a:latin typeface="Futura Lt BT"/>
              </a:rPr>
              <a:t>Une petit chambre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latin typeface="Futura Lt BT"/>
              </a:rPr>
              <a:t>Le niveau a un durée d’environ </a:t>
            </a:r>
            <a:r>
              <a:rPr lang="fr-FR" b="1" dirty="0">
                <a:latin typeface="Futura Lt BT"/>
              </a:rPr>
              <a:t>5 minutes</a:t>
            </a:r>
          </a:p>
          <a:p>
            <a:pPr algn="just">
              <a:lnSpc>
                <a:spcPct val="150000"/>
              </a:lnSpc>
            </a:pPr>
            <a:r>
              <a:rPr lang="fr-FR" b="1" dirty="0">
                <a:latin typeface="Futura Lt BT"/>
              </a:rPr>
              <a:t>Le niveau n’est pas rejouable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C76DD7-2411-F799-DAB4-4F087CB9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0F042A-E368-BFB2-F119-B9E9EB6A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6" name="Image 5">
            <a:hlinkClick r:id="rId2" action="ppaction://hlinksldjump"/>
            <a:extLst>
              <a:ext uri="{FF2B5EF4-FFF2-40B4-BE49-F238E27FC236}">
                <a16:creationId xmlns:a16="http://schemas.microsoft.com/office/drawing/2014/main" id="{611BC398-58AA-823C-397D-0E00F8F9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99402" y="561567"/>
            <a:ext cx="489273" cy="866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123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2DCAC-170A-B9E1-2408-3F6430C1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7200" b="1" dirty="0"/>
              <a:t>GAMEPLAY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055176-DA9A-0288-1C72-7C75D6087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sz="2000" dirty="0" err="1">
                <a:latin typeface="Futura Lt BT" panose="020B0402020204020303"/>
              </a:rPr>
              <a:t>Player’s</a:t>
            </a:r>
            <a:r>
              <a:rPr lang="fr-FR" sz="2000" dirty="0">
                <a:latin typeface="Futura Lt BT" panose="020B0402020204020303"/>
              </a:rPr>
              <a:t> </a:t>
            </a:r>
            <a:r>
              <a:rPr lang="fr-FR" sz="2000" dirty="0" err="1">
                <a:latin typeface="Futura Lt BT" panose="020B0402020204020303"/>
              </a:rPr>
              <a:t>mechanics</a:t>
            </a:r>
            <a:r>
              <a:rPr lang="fr-FR" sz="2000" dirty="0">
                <a:latin typeface="Futura Lt BT" panose="020B0402020204020303"/>
              </a:rPr>
              <a:t> &amp; </a:t>
            </a:r>
            <a:r>
              <a:rPr lang="fr-FR" sz="2000" dirty="0" err="1">
                <a:latin typeface="Futura Lt BT" panose="020B0402020204020303"/>
              </a:rPr>
              <a:t>metrics</a:t>
            </a:r>
            <a:r>
              <a:rPr lang="fr-FR" sz="2000" dirty="0">
                <a:latin typeface="Futura Lt BT" panose="020B0402020204020303"/>
              </a:rPr>
              <a:t> – System </a:t>
            </a:r>
            <a:r>
              <a:rPr lang="fr-FR" sz="2000" dirty="0" err="1">
                <a:latin typeface="Futura Lt BT" panose="020B0402020204020303"/>
              </a:rPr>
              <a:t>mechanics</a:t>
            </a:r>
            <a:endParaRPr lang="fr-FR" sz="2000" dirty="0">
              <a:latin typeface="Futura Lt BT" panose="020B0402020204020303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0988C1-0C06-F26C-E8FE-1F0C0D80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DE571F-3BC3-DBA9-872A-98075A91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5930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</TotalTime>
  <Words>829</Words>
  <Application>Microsoft Office PowerPoint</Application>
  <PresentationFormat>Grand écran</PresentationFormat>
  <Paragraphs>188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ELEGANT TYPEWRITER</vt:lpstr>
      <vt:lpstr>Futura Lt BT</vt:lpstr>
      <vt:lpstr>Thème Office</vt:lpstr>
      <vt:lpstr>LEVEL DESIGN  OVERVIEW</vt:lpstr>
      <vt:lpstr>SOMMAIRE</vt:lpstr>
      <vt:lpstr>OVERVIEW</vt:lpstr>
      <vt:lpstr>CONTEXT OVERVIEW</vt:lpstr>
      <vt:lpstr>AESTHETICS OVERVIEW</vt:lpstr>
      <vt:lpstr>NARRATIVE OVERVIEW</vt:lpstr>
      <vt:lpstr>PROJECT CONSTRAINT OVERVIEW</vt:lpstr>
      <vt:lpstr>SCOPE OVERVIEW</vt:lpstr>
      <vt:lpstr>GAMEPLAY</vt:lpstr>
      <vt:lpstr>PLAYER’S MECHANICS &amp; METRICS GAMEPLAY</vt:lpstr>
      <vt:lpstr>SYSTEM MECHANICS  GAMEPLAY</vt:lpstr>
      <vt:lpstr>GAMESPACE</vt:lpstr>
      <vt:lpstr>MISSION WALKTHROUGH GAMESPACE</vt:lpstr>
      <vt:lpstr>OVERALL MAP LAYOUT GAMESPACE</vt:lpstr>
      <vt:lpstr>DETAILS MAP «  ACCUEIL  » GAMESPACE</vt:lpstr>
      <vt:lpstr>DETAILS MAP «  ACCUEIL  » GAMESPACE</vt:lpstr>
      <vt:lpstr>DETAILS MAP «  COULOIR  » GAMESPACE</vt:lpstr>
      <vt:lpstr>DETAILS MAP «  COULOIR  » GAMESPACE</vt:lpstr>
      <vt:lpstr>DETAILS MAP «  GRANDE SALLE  » GAMESPACE</vt:lpstr>
      <vt:lpstr>DETAILS MAP «  GRANDE SALLE  » GAMESPACE</vt:lpstr>
      <vt:lpstr>DETAILS MAP «  CHAMBRE  » GAMESPACE</vt:lpstr>
      <vt:lpstr>DETAILS MAP «  CHAMBRE  » GAMESPACE</vt:lpstr>
      <vt:lpstr>TIMELINE GAMESPACE</vt:lpstr>
      <vt:lpstr>Annexes</vt:lpstr>
      <vt:lpstr>MOODBOARD Grande Salle</vt:lpstr>
      <vt:lpstr>MOODBOARD Chambre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 Overview</dc:title>
  <dc:creator>Kévin DIJOUX</dc:creator>
  <cp:lastModifiedBy>Kévin DIJOUX</cp:lastModifiedBy>
  <cp:revision>16</cp:revision>
  <dcterms:created xsi:type="dcterms:W3CDTF">2023-02-23T13:11:09Z</dcterms:created>
  <dcterms:modified xsi:type="dcterms:W3CDTF">2023-03-01T12:55:20Z</dcterms:modified>
</cp:coreProperties>
</file>